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7"/>
  </p:notesMasterIdLst>
  <p:sldIdLst>
    <p:sldId id="446" r:id="rId2"/>
    <p:sldId id="643" r:id="rId3"/>
    <p:sldId id="698" r:id="rId4"/>
    <p:sldId id="689" r:id="rId5"/>
    <p:sldId id="688" r:id="rId6"/>
    <p:sldId id="660" r:id="rId7"/>
    <p:sldId id="696" r:id="rId8"/>
    <p:sldId id="664" r:id="rId9"/>
    <p:sldId id="661" r:id="rId10"/>
    <p:sldId id="663" r:id="rId11"/>
    <p:sldId id="697" r:id="rId12"/>
    <p:sldId id="690" r:id="rId13"/>
    <p:sldId id="666" r:id="rId14"/>
    <p:sldId id="662" r:id="rId15"/>
    <p:sldId id="668" r:id="rId16"/>
    <p:sldId id="669" r:id="rId17"/>
    <p:sldId id="670" r:id="rId18"/>
    <p:sldId id="671" r:id="rId19"/>
    <p:sldId id="672" r:id="rId20"/>
    <p:sldId id="693" r:id="rId21"/>
    <p:sldId id="673" r:id="rId22"/>
    <p:sldId id="675" r:id="rId23"/>
    <p:sldId id="694" r:id="rId24"/>
    <p:sldId id="686" r:id="rId25"/>
    <p:sldId id="677" r:id="rId26"/>
    <p:sldId id="678" r:id="rId27"/>
    <p:sldId id="695" r:id="rId28"/>
    <p:sldId id="676" r:id="rId29"/>
    <p:sldId id="691" r:id="rId30"/>
    <p:sldId id="692" r:id="rId31"/>
    <p:sldId id="680" r:id="rId32"/>
    <p:sldId id="681" r:id="rId33"/>
    <p:sldId id="683" r:id="rId34"/>
    <p:sldId id="274" r:id="rId35"/>
    <p:sldId id="56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cy" initials="PM" lastIdx="19" clrIdx="0">
    <p:extLst>
      <p:ext uri="{19B8F6BF-5375-455C-9EA6-DF929625EA0E}">
        <p15:presenceInfo xmlns:p15="http://schemas.microsoft.com/office/powerpoint/2012/main" userId="Peter Macy" providerId="None"/>
      </p:ext>
    </p:extLst>
  </p:cmAuthor>
  <p:cmAuthor id="2" name="Jeremy Gorelick" initials="JG" lastIdx="1" clrIdx="1">
    <p:extLst>
      <p:ext uri="{19B8F6BF-5375-455C-9EA6-DF929625EA0E}">
        <p15:presenceInfo xmlns:p15="http://schemas.microsoft.com/office/powerpoint/2012/main" userId="Jeremy Gorel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8B5"/>
    <a:srgbClr val="353537"/>
    <a:srgbClr val="0C8BD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DF3E0-1A47-44E8-87AA-C534119C89FE}" type="doc">
      <dgm:prSet loTypeId="urn:microsoft.com/office/officeart/2005/8/layout/pyramid1" loCatId="pyramid" qsTypeId="urn:microsoft.com/office/officeart/2005/8/quickstyle/simple1" qsCatId="simple" csTypeId="urn:microsoft.com/office/officeart/2005/8/colors/accent1_2" csCatId="accent1" phldr="1"/>
      <dgm:spPr/>
    </dgm:pt>
    <dgm:pt modelId="{DF4F165E-E061-494A-AF73-D2A21EB02DC4}">
      <dgm:prSet phldrT="[Text]" custT="1"/>
      <dgm:spPr>
        <a:solidFill>
          <a:schemeClr val="bg1">
            <a:lumMod val="85000"/>
          </a:schemeClr>
        </a:solidFill>
      </dgm:spPr>
      <dgm:t>
        <a:bodyPr anchor="ctr"/>
        <a:lstStyle/>
        <a:p>
          <a:r>
            <a:rPr lang="en-US" sz="1800" b="1" dirty="0">
              <a:solidFill>
                <a:schemeClr val="tx1"/>
              </a:solidFill>
            </a:rPr>
            <a:t>Strategic</a:t>
          </a:r>
        </a:p>
        <a:p>
          <a:r>
            <a:rPr lang="en-US" sz="1800" b="1" dirty="0">
              <a:solidFill>
                <a:schemeClr val="tx1"/>
              </a:solidFill>
            </a:rPr>
            <a:t>10 year plan</a:t>
          </a:r>
        </a:p>
      </dgm:t>
    </dgm:pt>
    <dgm:pt modelId="{EEB5FD64-2486-4B4E-993B-FF75EF0CC6B4}" type="parTrans" cxnId="{B1D7849D-9495-43E0-A5EA-327031A8AE50}">
      <dgm:prSet/>
      <dgm:spPr/>
      <dgm:t>
        <a:bodyPr/>
        <a:lstStyle/>
        <a:p>
          <a:endParaRPr lang="en-US" sz="1800"/>
        </a:p>
      </dgm:t>
    </dgm:pt>
    <dgm:pt modelId="{0E1CDC1B-B689-4C84-98F7-90D8856A696D}" type="sibTrans" cxnId="{B1D7849D-9495-43E0-A5EA-327031A8AE50}">
      <dgm:prSet/>
      <dgm:spPr/>
      <dgm:t>
        <a:bodyPr/>
        <a:lstStyle/>
        <a:p>
          <a:endParaRPr lang="en-US" sz="1800"/>
        </a:p>
      </dgm:t>
    </dgm:pt>
    <dgm:pt modelId="{B6F83A51-6A8A-4795-8049-9B656A8B9181}">
      <dgm:prSet phldrT="[Text]" custT="1"/>
      <dgm:spPr>
        <a:solidFill>
          <a:srgbClr val="C00000"/>
        </a:solidFill>
      </dgm:spPr>
      <dgm:t>
        <a:bodyPr anchor="ctr"/>
        <a:lstStyle/>
        <a:p>
          <a:r>
            <a:rPr lang="en-US" sz="1800" b="1" dirty="0">
              <a:solidFill>
                <a:schemeClr val="bg1"/>
              </a:solidFill>
            </a:rPr>
            <a:t>Tactical</a:t>
          </a:r>
        </a:p>
        <a:p>
          <a:r>
            <a:rPr lang="en-US" sz="1800" b="1" dirty="0">
              <a:solidFill>
                <a:schemeClr val="bg1"/>
              </a:solidFill>
            </a:rPr>
            <a:t>3-year capital program (budget)</a:t>
          </a:r>
        </a:p>
      </dgm:t>
    </dgm:pt>
    <dgm:pt modelId="{1D376FC7-1760-4D35-93F0-CB704DE02256}" type="parTrans" cxnId="{71E52E1A-448B-46B1-9297-E9F3A7712536}">
      <dgm:prSet/>
      <dgm:spPr/>
      <dgm:t>
        <a:bodyPr/>
        <a:lstStyle/>
        <a:p>
          <a:endParaRPr lang="en-US" sz="1800"/>
        </a:p>
      </dgm:t>
    </dgm:pt>
    <dgm:pt modelId="{4F80006F-3E37-41BC-BABA-01CF22B3F74C}" type="sibTrans" cxnId="{71E52E1A-448B-46B1-9297-E9F3A7712536}">
      <dgm:prSet/>
      <dgm:spPr/>
      <dgm:t>
        <a:bodyPr/>
        <a:lstStyle/>
        <a:p>
          <a:endParaRPr lang="en-US" sz="1800"/>
        </a:p>
      </dgm:t>
    </dgm:pt>
    <dgm:pt modelId="{2281238B-47F0-4A56-B72F-82ED2413FEAB}">
      <dgm:prSet phldrT="[Text]" custT="1"/>
      <dgm:spPr>
        <a:solidFill>
          <a:srgbClr val="002060"/>
        </a:solidFill>
      </dgm:spPr>
      <dgm:t>
        <a:bodyPr anchor="ctr"/>
        <a:lstStyle/>
        <a:p>
          <a:r>
            <a:rPr lang="en-US" sz="1800" b="1" dirty="0">
              <a:solidFill>
                <a:schemeClr val="bg1"/>
              </a:solidFill>
            </a:rPr>
            <a:t>Operational</a:t>
          </a:r>
        </a:p>
        <a:p>
          <a:r>
            <a:rPr lang="en-US" sz="1800" b="1" dirty="0">
              <a:solidFill>
                <a:schemeClr val="bg1"/>
              </a:solidFill>
            </a:rPr>
            <a:t>Annual programs</a:t>
          </a:r>
        </a:p>
      </dgm:t>
    </dgm:pt>
    <dgm:pt modelId="{9A3E7DB2-6B3D-4F57-8A26-C584C3B5851B}" type="parTrans" cxnId="{C638AA6D-5CC3-412B-8258-1E962BA9EB3D}">
      <dgm:prSet/>
      <dgm:spPr/>
      <dgm:t>
        <a:bodyPr/>
        <a:lstStyle/>
        <a:p>
          <a:endParaRPr lang="en-US" sz="1800"/>
        </a:p>
      </dgm:t>
    </dgm:pt>
    <dgm:pt modelId="{C312E836-1302-4D1D-B760-B04D68EDC1E4}" type="sibTrans" cxnId="{C638AA6D-5CC3-412B-8258-1E962BA9EB3D}">
      <dgm:prSet/>
      <dgm:spPr/>
      <dgm:t>
        <a:bodyPr/>
        <a:lstStyle/>
        <a:p>
          <a:endParaRPr lang="en-US" sz="1800"/>
        </a:p>
      </dgm:t>
    </dgm:pt>
    <dgm:pt modelId="{BA959A74-A683-4395-8757-7E7FA86ACD51}" type="pres">
      <dgm:prSet presAssocID="{C52DF3E0-1A47-44E8-87AA-C534119C89FE}" presName="Name0" presStyleCnt="0">
        <dgm:presLayoutVars>
          <dgm:dir/>
          <dgm:animLvl val="lvl"/>
          <dgm:resizeHandles val="exact"/>
        </dgm:presLayoutVars>
      </dgm:prSet>
      <dgm:spPr/>
    </dgm:pt>
    <dgm:pt modelId="{9EB60413-C2C0-4043-9F30-FD58B995AE11}" type="pres">
      <dgm:prSet presAssocID="{DF4F165E-E061-494A-AF73-D2A21EB02DC4}" presName="Name8" presStyleCnt="0"/>
      <dgm:spPr/>
    </dgm:pt>
    <dgm:pt modelId="{AE59CE00-DC6E-4081-A519-E95FD4D241DF}" type="pres">
      <dgm:prSet presAssocID="{DF4F165E-E061-494A-AF73-D2A21EB02DC4}" presName="level" presStyleLbl="node1" presStyleIdx="0" presStyleCnt="3">
        <dgm:presLayoutVars>
          <dgm:chMax val="1"/>
          <dgm:bulletEnabled val="1"/>
        </dgm:presLayoutVars>
      </dgm:prSet>
      <dgm:spPr/>
    </dgm:pt>
    <dgm:pt modelId="{1E03C5C9-B0E1-411B-97E7-15DC19E6FFCF}" type="pres">
      <dgm:prSet presAssocID="{DF4F165E-E061-494A-AF73-D2A21EB02DC4}" presName="levelTx" presStyleLbl="revTx" presStyleIdx="0" presStyleCnt="0">
        <dgm:presLayoutVars>
          <dgm:chMax val="1"/>
          <dgm:bulletEnabled val="1"/>
        </dgm:presLayoutVars>
      </dgm:prSet>
      <dgm:spPr/>
    </dgm:pt>
    <dgm:pt modelId="{323310ED-2778-4B6E-B77D-A99B493BE22B}" type="pres">
      <dgm:prSet presAssocID="{B6F83A51-6A8A-4795-8049-9B656A8B9181}" presName="Name8" presStyleCnt="0"/>
      <dgm:spPr/>
    </dgm:pt>
    <dgm:pt modelId="{AD121E33-5E1F-4DCA-93A6-74A18754D427}" type="pres">
      <dgm:prSet presAssocID="{B6F83A51-6A8A-4795-8049-9B656A8B9181}" presName="level" presStyleLbl="node1" presStyleIdx="1" presStyleCnt="3">
        <dgm:presLayoutVars>
          <dgm:chMax val="1"/>
          <dgm:bulletEnabled val="1"/>
        </dgm:presLayoutVars>
      </dgm:prSet>
      <dgm:spPr/>
    </dgm:pt>
    <dgm:pt modelId="{7A974D6B-0430-4094-8F2C-AC692737C24A}" type="pres">
      <dgm:prSet presAssocID="{B6F83A51-6A8A-4795-8049-9B656A8B9181}" presName="levelTx" presStyleLbl="revTx" presStyleIdx="0" presStyleCnt="0">
        <dgm:presLayoutVars>
          <dgm:chMax val="1"/>
          <dgm:bulletEnabled val="1"/>
        </dgm:presLayoutVars>
      </dgm:prSet>
      <dgm:spPr/>
    </dgm:pt>
    <dgm:pt modelId="{74D273C7-0D51-4AD3-B421-B476AFB9F557}" type="pres">
      <dgm:prSet presAssocID="{2281238B-47F0-4A56-B72F-82ED2413FEAB}" presName="Name8" presStyleCnt="0"/>
      <dgm:spPr/>
    </dgm:pt>
    <dgm:pt modelId="{92F12CB6-CC2B-437F-AFBB-E26356870D84}" type="pres">
      <dgm:prSet presAssocID="{2281238B-47F0-4A56-B72F-82ED2413FEAB}" presName="level" presStyleLbl="node1" presStyleIdx="2" presStyleCnt="3" custLinFactNeighborY="-522">
        <dgm:presLayoutVars>
          <dgm:chMax val="1"/>
          <dgm:bulletEnabled val="1"/>
        </dgm:presLayoutVars>
      </dgm:prSet>
      <dgm:spPr/>
    </dgm:pt>
    <dgm:pt modelId="{2BF9E0A7-6B59-42E0-8300-91DE50017278}" type="pres">
      <dgm:prSet presAssocID="{2281238B-47F0-4A56-B72F-82ED2413FEAB}" presName="levelTx" presStyleLbl="revTx" presStyleIdx="0" presStyleCnt="0">
        <dgm:presLayoutVars>
          <dgm:chMax val="1"/>
          <dgm:bulletEnabled val="1"/>
        </dgm:presLayoutVars>
      </dgm:prSet>
      <dgm:spPr/>
    </dgm:pt>
  </dgm:ptLst>
  <dgm:cxnLst>
    <dgm:cxn modelId="{0ABE9208-7657-4B4E-BC1D-31BF930CAACF}" type="presOf" srcId="{DF4F165E-E061-494A-AF73-D2A21EB02DC4}" destId="{1E03C5C9-B0E1-411B-97E7-15DC19E6FFCF}" srcOrd="1" destOrd="0" presId="urn:microsoft.com/office/officeart/2005/8/layout/pyramid1"/>
    <dgm:cxn modelId="{5B569308-FFA2-4B9B-8738-0B0B23A7E364}" type="presOf" srcId="{DF4F165E-E061-494A-AF73-D2A21EB02DC4}" destId="{AE59CE00-DC6E-4081-A519-E95FD4D241DF}" srcOrd="0" destOrd="0" presId="urn:microsoft.com/office/officeart/2005/8/layout/pyramid1"/>
    <dgm:cxn modelId="{71E52E1A-448B-46B1-9297-E9F3A7712536}" srcId="{C52DF3E0-1A47-44E8-87AA-C534119C89FE}" destId="{B6F83A51-6A8A-4795-8049-9B656A8B9181}" srcOrd="1" destOrd="0" parTransId="{1D376FC7-1760-4D35-93F0-CB704DE02256}" sibTransId="{4F80006F-3E37-41BC-BABA-01CF22B3F74C}"/>
    <dgm:cxn modelId="{7A0FD925-8792-4186-8AC0-2275332662AE}" type="presOf" srcId="{2281238B-47F0-4A56-B72F-82ED2413FEAB}" destId="{92F12CB6-CC2B-437F-AFBB-E26356870D84}" srcOrd="0" destOrd="0" presId="urn:microsoft.com/office/officeart/2005/8/layout/pyramid1"/>
    <dgm:cxn modelId="{11220F2B-1C30-4B2A-8831-727105CF1F65}" type="presOf" srcId="{2281238B-47F0-4A56-B72F-82ED2413FEAB}" destId="{2BF9E0A7-6B59-42E0-8300-91DE50017278}" srcOrd="1" destOrd="0" presId="urn:microsoft.com/office/officeart/2005/8/layout/pyramid1"/>
    <dgm:cxn modelId="{C638AA6D-5CC3-412B-8258-1E962BA9EB3D}" srcId="{C52DF3E0-1A47-44E8-87AA-C534119C89FE}" destId="{2281238B-47F0-4A56-B72F-82ED2413FEAB}" srcOrd="2" destOrd="0" parTransId="{9A3E7DB2-6B3D-4F57-8A26-C584C3B5851B}" sibTransId="{C312E836-1302-4D1D-B760-B04D68EDC1E4}"/>
    <dgm:cxn modelId="{B1D7849D-9495-43E0-A5EA-327031A8AE50}" srcId="{C52DF3E0-1A47-44E8-87AA-C534119C89FE}" destId="{DF4F165E-E061-494A-AF73-D2A21EB02DC4}" srcOrd="0" destOrd="0" parTransId="{EEB5FD64-2486-4B4E-993B-FF75EF0CC6B4}" sibTransId="{0E1CDC1B-B689-4C84-98F7-90D8856A696D}"/>
    <dgm:cxn modelId="{F7A2C3A8-6E47-4AE1-9688-6D049B525155}" type="presOf" srcId="{B6F83A51-6A8A-4795-8049-9B656A8B9181}" destId="{AD121E33-5E1F-4DCA-93A6-74A18754D427}" srcOrd="0" destOrd="0" presId="urn:microsoft.com/office/officeart/2005/8/layout/pyramid1"/>
    <dgm:cxn modelId="{E0621DF9-D005-42E6-894F-5C1F48E09962}" type="presOf" srcId="{B6F83A51-6A8A-4795-8049-9B656A8B9181}" destId="{7A974D6B-0430-4094-8F2C-AC692737C24A}" srcOrd="1" destOrd="0" presId="urn:microsoft.com/office/officeart/2005/8/layout/pyramid1"/>
    <dgm:cxn modelId="{146B6AF9-CF8C-40FD-BC0A-8ACCA58DC724}" type="presOf" srcId="{C52DF3E0-1A47-44E8-87AA-C534119C89FE}" destId="{BA959A74-A683-4395-8757-7E7FA86ACD51}" srcOrd="0" destOrd="0" presId="urn:microsoft.com/office/officeart/2005/8/layout/pyramid1"/>
    <dgm:cxn modelId="{6B947C1F-E896-41B2-9054-A8094B11B7AC}" type="presParOf" srcId="{BA959A74-A683-4395-8757-7E7FA86ACD51}" destId="{9EB60413-C2C0-4043-9F30-FD58B995AE11}" srcOrd="0" destOrd="0" presId="urn:microsoft.com/office/officeart/2005/8/layout/pyramid1"/>
    <dgm:cxn modelId="{6731EA49-F14A-4AEA-BAC4-D915D7FC7285}" type="presParOf" srcId="{9EB60413-C2C0-4043-9F30-FD58B995AE11}" destId="{AE59CE00-DC6E-4081-A519-E95FD4D241DF}" srcOrd="0" destOrd="0" presId="urn:microsoft.com/office/officeart/2005/8/layout/pyramid1"/>
    <dgm:cxn modelId="{CB2C240C-E741-4C8D-B578-579D43F739B9}" type="presParOf" srcId="{9EB60413-C2C0-4043-9F30-FD58B995AE11}" destId="{1E03C5C9-B0E1-411B-97E7-15DC19E6FFCF}" srcOrd="1" destOrd="0" presId="urn:microsoft.com/office/officeart/2005/8/layout/pyramid1"/>
    <dgm:cxn modelId="{76EF7DE7-403D-4DD1-A44F-07F65C9BA5D9}" type="presParOf" srcId="{BA959A74-A683-4395-8757-7E7FA86ACD51}" destId="{323310ED-2778-4B6E-B77D-A99B493BE22B}" srcOrd="1" destOrd="0" presId="urn:microsoft.com/office/officeart/2005/8/layout/pyramid1"/>
    <dgm:cxn modelId="{5222778B-C036-4B90-A673-23161F9B7212}" type="presParOf" srcId="{323310ED-2778-4B6E-B77D-A99B493BE22B}" destId="{AD121E33-5E1F-4DCA-93A6-74A18754D427}" srcOrd="0" destOrd="0" presId="urn:microsoft.com/office/officeart/2005/8/layout/pyramid1"/>
    <dgm:cxn modelId="{564969DA-47C0-4820-8B31-523C942D7F35}" type="presParOf" srcId="{323310ED-2778-4B6E-B77D-A99B493BE22B}" destId="{7A974D6B-0430-4094-8F2C-AC692737C24A}" srcOrd="1" destOrd="0" presId="urn:microsoft.com/office/officeart/2005/8/layout/pyramid1"/>
    <dgm:cxn modelId="{009C1B60-7328-4EFE-8464-5564B8EF862F}" type="presParOf" srcId="{BA959A74-A683-4395-8757-7E7FA86ACD51}" destId="{74D273C7-0D51-4AD3-B421-B476AFB9F557}" srcOrd="2" destOrd="0" presId="urn:microsoft.com/office/officeart/2005/8/layout/pyramid1"/>
    <dgm:cxn modelId="{850F3C2F-2379-4220-A6AC-0EA501A0038C}" type="presParOf" srcId="{74D273C7-0D51-4AD3-B421-B476AFB9F557}" destId="{92F12CB6-CC2B-437F-AFBB-E26356870D84}" srcOrd="0" destOrd="0" presId="urn:microsoft.com/office/officeart/2005/8/layout/pyramid1"/>
    <dgm:cxn modelId="{3447871C-2D5D-42B1-A1CC-07C127477E3C}" type="presParOf" srcId="{74D273C7-0D51-4AD3-B421-B476AFB9F557}" destId="{2BF9E0A7-6B59-42E0-8300-91DE50017278}"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F0FE7-6252-49C2-8F1E-9E2D467FFBFC}" type="doc">
      <dgm:prSet loTypeId="urn:microsoft.com/office/officeart/2009/3/layout/StepUpProcess" loCatId="process"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t>
        <a:bodyPr/>
        <a:lstStyle/>
        <a:p>
          <a:endParaRPr lang="en-US"/>
        </a:p>
      </dgm:t>
    </dgm:pt>
    <dgm:pt modelId="{0DA87BEE-F8F1-4C58-87D1-EB347E060C9E}">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000" baseline="0">
              <a:latin typeface="Century Gothic" panose="020B0502020202020204" pitchFamily="34" charset="0"/>
              <a:ea typeface="Verdana" panose="020B0604030504040204" pitchFamily="34" charset="0"/>
            </a:rPr>
            <a:t>Rating request from Issuer</a:t>
          </a:r>
        </a:p>
        <a:p>
          <a:pPr>
            <a:buFont typeface="Arial" panose="020B0604020202020204" pitchFamily="34" charset="0"/>
            <a:buChar char="•"/>
          </a:pPr>
          <a:r>
            <a:rPr lang="en-US" sz="1000" baseline="0">
              <a:latin typeface="Century Gothic" panose="020B0502020202020204" pitchFamily="34" charset="0"/>
              <a:ea typeface="Verdana" panose="020B0604030504040204" pitchFamily="34" charset="0"/>
            </a:rPr>
            <a:t>Public or Private rating</a:t>
          </a:r>
          <a:endParaRPr lang="en-US" sz="1000" baseline="0" dirty="0">
            <a:latin typeface="Century Gothic" panose="020B0502020202020204" pitchFamily="34" charset="0"/>
          </a:endParaRPr>
        </a:p>
      </dgm:t>
    </dgm:pt>
    <dgm:pt modelId="{DC3E457B-25ED-4D52-9B08-B5B1FF34832C}" type="parTrans" cxnId="{6106F2B7-2A97-45D7-B953-2B8F3CF53ED9}">
      <dgm:prSet/>
      <dgm:spPr/>
      <dgm:t>
        <a:bodyPr/>
        <a:lstStyle/>
        <a:p>
          <a:endParaRPr lang="en-US" sz="900">
            <a:solidFill>
              <a:schemeClr val="bg1"/>
            </a:solidFill>
            <a:latin typeface="Century Gothic" panose="020B0502020202020204" pitchFamily="34" charset="0"/>
          </a:endParaRPr>
        </a:p>
      </dgm:t>
    </dgm:pt>
    <dgm:pt modelId="{3173E392-907C-452A-954E-F36E3BB01D95}" type="sibTrans" cxnId="{6106F2B7-2A97-45D7-B953-2B8F3CF53ED9}">
      <dgm:prSet/>
      <dgm:spPr/>
      <dgm:t>
        <a:bodyPr/>
        <a:lstStyle/>
        <a:p>
          <a:endParaRPr lang="en-US" sz="900">
            <a:solidFill>
              <a:schemeClr val="bg1"/>
            </a:solidFill>
            <a:latin typeface="Century Gothic" panose="020B0502020202020204" pitchFamily="34" charset="0"/>
          </a:endParaRPr>
        </a:p>
      </dgm:t>
    </dgm:pt>
    <dgm:pt modelId="{F7A47BBB-41B4-492C-92AA-79F8F55CDA82}">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buFont typeface="Arial" panose="020B0604020202020204" pitchFamily="34" charset="0"/>
            <a:buNone/>
          </a:pPr>
          <a:r>
            <a:rPr lang="en-US" sz="1000">
              <a:latin typeface="Century Gothic" panose="020B0502020202020204" pitchFamily="34" charset="0"/>
            </a:rPr>
            <a:t>Assign Lead Analysts</a:t>
          </a:r>
        </a:p>
        <a:p>
          <a:pPr>
            <a:buFont typeface="Arial" panose="020B0604020202020204" pitchFamily="34" charset="0"/>
            <a:buNone/>
          </a:pPr>
          <a:r>
            <a:rPr lang="en-US" sz="1000">
              <a:latin typeface="Century Gothic" panose="020B0502020202020204" pitchFamily="34" charset="0"/>
            </a:rPr>
            <a:t>Analysis of operating environment, public and </a:t>
          </a:r>
          <a:r>
            <a:rPr lang="en-US" sz="1000">
              <a:latin typeface="Century Gothic" panose="020B0502020202020204" pitchFamily="34" charset="0"/>
              <a:ea typeface="Verdana" panose="020B0604030504040204" pitchFamily="34" charset="0"/>
            </a:rPr>
            <a:t>non-public information </a:t>
          </a:r>
          <a:endParaRPr lang="en-US" sz="1000">
            <a:latin typeface="Century Gothic" panose="020B0502020202020204" pitchFamily="34" charset="0"/>
          </a:endParaRPr>
        </a:p>
        <a:p>
          <a:pPr>
            <a:buFont typeface="Arial" panose="020B0604020202020204" pitchFamily="34" charset="0"/>
            <a:buNone/>
          </a:pPr>
          <a:endParaRPr lang="en-US" sz="1000" dirty="0">
            <a:latin typeface="Century Gothic" panose="020B0502020202020204" pitchFamily="34" charset="0"/>
          </a:endParaRPr>
        </a:p>
      </dgm:t>
    </dgm:pt>
    <dgm:pt modelId="{D3DF6920-08DD-42F7-ABAA-D4FABC626634}" type="parTrans" cxnId="{49B5CB52-C7F1-43EC-8F04-57AB7C976F9F}">
      <dgm:prSet/>
      <dgm:spPr/>
      <dgm:t>
        <a:bodyPr/>
        <a:lstStyle/>
        <a:p>
          <a:endParaRPr lang="en-US" sz="900">
            <a:solidFill>
              <a:schemeClr val="bg1"/>
            </a:solidFill>
            <a:latin typeface="Century Gothic" panose="020B0502020202020204" pitchFamily="34" charset="0"/>
          </a:endParaRPr>
        </a:p>
      </dgm:t>
    </dgm:pt>
    <dgm:pt modelId="{0C0DA015-B3C6-410A-A45E-8EF54D3C6BA4}" type="sibTrans" cxnId="{49B5CB52-C7F1-43EC-8F04-57AB7C976F9F}">
      <dgm:prSet/>
      <dgm:spPr/>
      <dgm:t>
        <a:bodyPr/>
        <a:lstStyle/>
        <a:p>
          <a:endParaRPr lang="en-US" sz="900">
            <a:solidFill>
              <a:schemeClr val="bg1"/>
            </a:solidFill>
            <a:latin typeface="Century Gothic" panose="020B0502020202020204" pitchFamily="34" charset="0"/>
          </a:endParaRPr>
        </a:p>
      </dgm:t>
    </dgm:pt>
    <dgm:pt modelId="{2C41B387-64C8-4747-90A0-3C998845BF2E}">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000">
              <a:latin typeface="Century Gothic" panose="020B0502020202020204" pitchFamily="34" charset="0"/>
            </a:rPr>
            <a:t>In depth analysis based on established &amp; publicly available GCR criteria </a:t>
          </a:r>
        </a:p>
        <a:p>
          <a:r>
            <a:rPr lang="en-US" sz="1000">
              <a:latin typeface="Century Gothic" panose="020B0502020202020204" pitchFamily="34" charset="0"/>
            </a:rPr>
            <a:t>Rating  panel committee</a:t>
          </a:r>
        </a:p>
        <a:p>
          <a:r>
            <a:rPr lang="en-US" sz="1000">
              <a:latin typeface="Century Gothic" panose="020B0502020202020204" pitchFamily="34" charset="0"/>
            </a:rPr>
            <a:t>Assigning of rating</a:t>
          </a:r>
        </a:p>
        <a:p>
          <a:endParaRPr lang="en-US" sz="1000" dirty="0">
            <a:latin typeface="Century Gothic" panose="020B0502020202020204" pitchFamily="34" charset="0"/>
          </a:endParaRPr>
        </a:p>
      </dgm:t>
    </dgm:pt>
    <dgm:pt modelId="{DC625394-2B3A-413B-8452-2D679A1F49F7}" type="parTrans" cxnId="{E8244CE1-A4D0-4D2F-9584-FE0381829819}">
      <dgm:prSet/>
      <dgm:spPr/>
      <dgm:t>
        <a:bodyPr/>
        <a:lstStyle/>
        <a:p>
          <a:endParaRPr lang="en-US" sz="900">
            <a:solidFill>
              <a:schemeClr val="bg1"/>
            </a:solidFill>
            <a:latin typeface="Century Gothic" panose="020B0502020202020204" pitchFamily="34" charset="0"/>
          </a:endParaRPr>
        </a:p>
      </dgm:t>
    </dgm:pt>
    <dgm:pt modelId="{97ABC610-C2FE-4CD1-B5D6-05D4F3F27A05}" type="sibTrans" cxnId="{E8244CE1-A4D0-4D2F-9584-FE0381829819}">
      <dgm:prSet/>
      <dgm:spPr/>
      <dgm:t>
        <a:bodyPr/>
        <a:lstStyle/>
        <a:p>
          <a:endParaRPr lang="en-US" sz="900">
            <a:solidFill>
              <a:schemeClr val="bg1"/>
            </a:solidFill>
            <a:latin typeface="Century Gothic" panose="020B0502020202020204" pitchFamily="34" charset="0"/>
          </a:endParaRPr>
        </a:p>
      </dgm:t>
    </dgm:pt>
    <dgm:pt modelId="{B9E366A1-D494-4210-AA4E-E109F2098C5B}">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000">
              <a:latin typeface="Century Gothic" panose="020B0502020202020204" pitchFamily="34" charset="0"/>
            </a:rPr>
            <a:t>Rating outcome communicated to issuer</a:t>
          </a:r>
        </a:p>
        <a:p>
          <a:r>
            <a:rPr lang="en-US" sz="1000">
              <a:latin typeface="Century Gothic" panose="020B0502020202020204" pitchFamily="34" charset="0"/>
            </a:rPr>
            <a:t>Draft credit rating announcement and private rating letter/report sent to issuer to check for factual accuracy and presence of non-public information</a:t>
          </a:r>
          <a:endParaRPr lang="en-US" sz="1000" dirty="0">
            <a:latin typeface="Century Gothic" panose="020B0502020202020204" pitchFamily="34" charset="0"/>
          </a:endParaRPr>
        </a:p>
      </dgm:t>
    </dgm:pt>
    <dgm:pt modelId="{2FF9B0C8-97A9-4447-9922-9FE02A0EC73A}" type="parTrans" cxnId="{69C60E4C-F081-4C80-BDDA-014E4CB5AA9B}">
      <dgm:prSet/>
      <dgm:spPr/>
      <dgm:t>
        <a:bodyPr/>
        <a:lstStyle/>
        <a:p>
          <a:endParaRPr lang="en-US" sz="900">
            <a:solidFill>
              <a:schemeClr val="bg1"/>
            </a:solidFill>
            <a:latin typeface="Century Gothic" panose="020B0502020202020204" pitchFamily="34" charset="0"/>
          </a:endParaRPr>
        </a:p>
      </dgm:t>
    </dgm:pt>
    <dgm:pt modelId="{A200D56A-D0FC-48B9-AB50-C7B670B5B038}" type="sibTrans" cxnId="{69C60E4C-F081-4C80-BDDA-014E4CB5AA9B}">
      <dgm:prSet/>
      <dgm:spPr/>
      <dgm:t>
        <a:bodyPr/>
        <a:lstStyle/>
        <a:p>
          <a:endParaRPr lang="en-US" sz="900">
            <a:solidFill>
              <a:schemeClr val="bg1"/>
            </a:solidFill>
            <a:latin typeface="Century Gothic" panose="020B0502020202020204" pitchFamily="34" charset="0"/>
          </a:endParaRPr>
        </a:p>
      </dgm:t>
    </dgm:pt>
    <dgm:pt modelId="{8CFB81EC-3DBF-42A4-B41A-4BAF0E9DB5A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000" dirty="0">
              <a:latin typeface="Century Gothic" panose="020B0502020202020204" pitchFamily="34" charset="0"/>
            </a:rPr>
            <a:t>Public rating: final credit rating announcement  publicly released to market </a:t>
          </a:r>
        </a:p>
        <a:p>
          <a:r>
            <a:rPr lang="en-US" sz="1000" dirty="0">
              <a:latin typeface="Century Gothic" panose="020B0502020202020204" pitchFamily="34" charset="0"/>
            </a:rPr>
            <a:t>Private rating: final confidential rating letter/rating report sent to issuer no public release </a:t>
          </a:r>
        </a:p>
      </dgm:t>
    </dgm:pt>
    <dgm:pt modelId="{C6D5D0B3-E1DD-48FC-93ED-0A2B2449453A}" type="parTrans" cxnId="{AE04CBCF-C55F-4D4F-A09F-3004435A9F39}">
      <dgm:prSet/>
      <dgm:spPr/>
      <dgm:t>
        <a:bodyPr/>
        <a:lstStyle/>
        <a:p>
          <a:endParaRPr lang="en-US" sz="900">
            <a:solidFill>
              <a:schemeClr val="bg1"/>
            </a:solidFill>
            <a:latin typeface="Century Gothic" panose="020B0502020202020204" pitchFamily="34" charset="0"/>
          </a:endParaRPr>
        </a:p>
      </dgm:t>
    </dgm:pt>
    <dgm:pt modelId="{0226B5A7-31A8-4C84-8F00-0931B4105F8C}" type="sibTrans" cxnId="{AE04CBCF-C55F-4D4F-A09F-3004435A9F39}">
      <dgm:prSet/>
      <dgm:spPr/>
      <dgm:t>
        <a:bodyPr/>
        <a:lstStyle/>
        <a:p>
          <a:endParaRPr lang="en-US" sz="900">
            <a:solidFill>
              <a:schemeClr val="bg1"/>
            </a:solidFill>
            <a:latin typeface="Century Gothic" panose="020B0502020202020204" pitchFamily="34" charset="0"/>
          </a:endParaRPr>
        </a:p>
      </dgm:t>
    </dgm:pt>
    <dgm:pt modelId="{3EA2A17A-0B71-49C3-A0F9-41951009CD52}">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000">
              <a:latin typeface="Century Gothic" panose="020B0502020202020204" pitchFamily="34" charset="0"/>
            </a:rPr>
            <a:t>Detailed questionnaire and agenda sent ahead of meeting.</a:t>
          </a:r>
        </a:p>
        <a:p>
          <a:r>
            <a:rPr lang="en-US" sz="1000">
              <a:latin typeface="Century Gothic" panose="020B0502020202020204" pitchFamily="34" charset="0"/>
            </a:rPr>
            <a:t>Meeting / On site visit with Management and other stakeholders</a:t>
          </a:r>
          <a:endParaRPr lang="en-US" sz="1000" dirty="0">
            <a:latin typeface="Century Gothic" panose="020B0502020202020204" pitchFamily="34" charset="0"/>
          </a:endParaRPr>
        </a:p>
      </dgm:t>
    </dgm:pt>
    <dgm:pt modelId="{E1DF4575-0312-413B-881A-B1AFD7E1C6DA}" type="sibTrans" cxnId="{A41CF33F-E28B-473A-938F-7F1897B8336C}">
      <dgm:prSet/>
      <dgm:spPr/>
      <dgm:t>
        <a:bodyPr/>
        <a:lstStyle/>
        <a:p>
          <a:endParaRPr lang="en-US" sz="900">
            <a:solidFill>
              <a:schemeClr val="bg1"/>
            </a:solidFill>
            <a:latin typeface="Century Gothic" panose="020B0502020202020204" pitchFamily="34" charset="0"/>
          </a:endParaRPr>
        </a:p>
      </dgm:t>
    </dgm:pt>
    <dgm:pt modelId="{B8AF12C4-C1D1-4A1F-99BD-160A6AAD6C80}" type="parTrans" cxnId="{A41CF33F-E28B-473A-938F-7F1897B8336C}">
      <dgm:prSet/>
      <dgm:spPr/>
      <dgm:t>
        <a:bodyPr/>
        <a:lstStyle/>
        <a:p>
          <a:endParaRPr lang="en-US" sz="900">
            <a:solidFill>
              <a:schemeClr val="bg1"/>
            </a:solidFill>
            <a:latin typeface="Century Gothic" panose="020B0502020202020204" pitchFamily="34" charset="0"/>
          </a:endParaRPr>
        </a:p>
      </dgm:t>
    </dgm:pt>
    <dgm:pt modelId="{9D49199B-C057-4ADF-9CA2-34E5C380155B}" type="pres">
      <dgm:prSet presAssocID="{402F0FE7-6252-49C2-8F1E-9E2D467FFBFC}" presName="rootnode" presStyleCnt="0">
        <dgm:presLayoutVars>
          <dgm:chMax/>
          <dgm:chPref/>
          <dgm:dir/>
          <dgm:animLvl val="lvl"/>
        </dgm:presLayoutVars>
      </dgm:prSet>
      <dgm:spPr/>
    </dgm:pt>
    <dgm:pt modelId="{79388D72-837E-48C1-89CA-3D2537E61E41}" type="pres">
      <dgm:prSet presAssocID="{0DA87BEE-F8F1-4C58-87D1-EB347E060C9E}"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4C367616-8910-4EB0-97E1-A7D302A762A7}" type="pres">
      <dgm:prSet presAssocID="{0DA87BEE-F8F1-4C58-87D1-EB347E060C9E}" presName="LShape" presStyleLbl="alignNode1" presStyleIdx="0" presStyleCnt="11" custLinFactNeighborX="-173" custLinFactNeighborY="-9293"/>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D94994A4-038F-414A-A91E-5F453DBEE24E}" type="pres">
      <dgm:prSet presAssocID="{0DA87BEE-F8F1-4C58-87D1-EB347E060C9E}" presName="ParentText" presStyleLbl="revTx" presStyleIdx="0" presStyleCnt="6" custScaleY="85279" custLinFactNeighborX="4928" custLinFactNeighborY="-6196">
        <dgm:presLayoutVars>
          <dgm:chMax val="0"/>
          <dgm:chPref val="0"/>
          <dgm:bulletEnabled val="1"/>
        </dgm:presLayoutVars>
      </dgm:prSet>
      <dgm:spPr/>
    </dgm:pt>
    <dgm:pt modelId="{4D9185FF-03E4-4591-A752-214E74D825BD}" type="pres">
      <dgm:prSet presAssocID="{0DA87BEE-F8F1-4C58-87D1-EB347E060C9E}" presName="Triangle" presStyleLbl="alignNode1" presStyleIdx="1" presStyleCnt="11" custAng="1620000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C1A5630F-C6BF-41BB-9719-DB1185D50BC7}" type="pres">
      <dgm:prSet presAssocID="{3173E392-907C-452A-954E-F36E3BB01D95}" presName="sibTrans"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7B6FF0B6-A50F-41AD-B656-83102753A299}" type="pres">
      <dgm:prSet presAssocID="{3173E392-907C-452A-954E-F36E3BB01D95}" presName="spac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2E3C73EE-2AEC-48B7-B4E1-FBED27A5FF86}" type="pres">
      <dgm:prSet presAssocID="{F7A47BBB-41B4-492C-92AA-79F8F55CDA82}"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34E6F0AE-8EAA-42B1-87DE-27904DE50171}" type="pres">
      <dgm:prSet presAssocID="{F7A47BBB-41B4-492C-92AA-79F8F55CDA82}" presName="LShape" presStyleLbl="alignNode1" presStyleIdx="2" presStyleCnt="11"/>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8B92CA32-8A69-4EFE-9A0B-5552279ACAB4}" type="pres">
      <dgm:prSet presAssocID="{F7A47BBB-41B4-492C-92AA-79F8F55CDA82}" presName="ParentText" presStyleLbl="revTx" presStyleIdx="1" presStyleCnt="6" custLinFactNeighborX="2104" custLinFactNeighborY="5904">
        <dgm:presLayoutVars>
          <dgm:chMax val="0"/>
          <dgm:chPref val="0"/>
          <dgm:bulletEnabled val="1"/>
        </dgm:presLayoutVars>
      </dgm:prSet>
      <dgm:spPr/>
    </dgm:pt>
    <dgm:pt modelId="{7A955B83-D39F-4F62-9033-FCAAC1D47906}" type="pres">
      <dgm:prSet presAssocID="{F7A47BBB-41B4-492C-92AA-79F8F55CDA82}" presName="Triangle" presStyleLbl="alignNode1" presStyleIdx="3" presStyleCnt="11" custAng="1620000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BA90C37D-9885-4EE2-B935-57653469F1F2}" type="pres">
      <dgm:prSet presAssocID="{0C0DA015-B3C6-410A-A45E-8EF54D3C6BA4}" presName="sibTrans"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465C4C12-5BDF-4DCF-982D-47497B0280C2}" type="pres">
      <dgm:prSet presAssocID="{0C0DA015-B3C6-410A-A45E-8EF54D3C6BA4}" presName="spac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3BEA71B7-28A8-4899-B586-A2AF1FA8C308}" type="pres">
      <dgm:prSet presAssocID="{3EA2A17A-0B71-49C3-A0F9-41951009CD52}"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DBA66F-663A-48F2-92E4-E670A70DEDA6}" type="pres">
      <dgm:prSet presAssocID="{3EA2A17A-0B71-49C3-A0F9-41951009CD52}" presName="LShape" presStyleLbl="alignNode1" presStyleIdx="4" presStyleCnt="11"/>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AA2B0B7B-5FAD-480B-AE27-6F62B91ACCF1}" type="pres">
      <dgm:prSet presAssocID="{3EA2A17A-0B71-49C3-A0F9-41951009CD52}" presName="ParentText" presStyleLbl="revTx" presStyleIdx="2" presStyleCnt="6" custLinFactNeighborX="2598" custLinFactNeighborY="7529">
        <dgm:presLayoutVars>
          <dgm:chMax val="0"/>
          <dgm:chPref val="0"/>
          <dgm:bulletEnabled val="1"/>
        </dgm:presLayoutVars>
      </dgm:prSet>
      <dgm:spPr/>
    </dgm:pt>
    <dgm:pt modelId="{308B49EF-8463-4DDE-9B4A-E322B972719F}" type="pres">
      <dgm:prSet presAssocID="{3EA2A17A-0B71-49C3-A0F9-41951009CD52}" presName="Triangle" presStyleLbl="alignNode1" presStyleIdx="5" presStyleCnt="11" custAng="1620000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AFE191D0-2132-4AD4-A758-1CD1BFB41011}" type="pres">
      <dgm:prSet presAssocID="{E1DF4575-0312-413B-881A-B1AFD7E1C6DA}" presName="sibTrans"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D0235115-0C53-414B-BCBF-53E963A7425B}" type="pres">
      <dgm:prSet presAssocID="{E1DF4575-0312-413B-881A-B1AFD7E1C6DA}" presName="spac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9DE3173C-9027-4261-8D88-BE4F0F66E0C6}" type="pres">
      <dgm:prSet presAssocID="{2C41B387-64C8-4747-90A0-3C998845BF2E}"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E497DFD8-2674-4A21-AEE1-BF85C0058C0C}" type="pres">
      <dgm:prSet presAssocID="{2C41B387-64C8-4747-90A0-3C998845BF2E}" presName="LShape" presStyleLbl="alignNode1" presStyleIdx="6" presStyleCnt="11"/>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6799A2CE-5F4A-4A80-8283-FA7FA36E43AB}" type="pres">
      <dgm:prSet presAssocID="{2C41B387-64C8-4747-90A0-3C998845BF2E}" presName="ParentText" presStyleLbl="revTx" presStyleIdx="3" presStyleCnt="6" custScaleX="102425" custLinFactNeighborX="3683" custLinFactNeighborY="4308">
        <dgm:presLayoutVars>
          <dgm:chMax val="0"/>
          <dgm:chPref val="0"/>
          <dgm:bulletEnabled val="1"/>
        </dgm:presLayoutVars>
      </dgm:prSet>
      <dgm:spPr/>
    </dgm:pt>
    <dgm:pt modelId="{077C6DDF-4E96-4520-821A-4DD405AEB89B}" type="pres">
      <dgm:prSet presAssocID="{2C41B387-64C8-4747-90A0-3C998845BF2E}" presName="Triangle" presStyleLbl="alignNode1" presStyleIdx="7" presStyleCnt="11" custAng="1620000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FFA9B8DE-59C2-4A52-B8DC-E8181BE0B4D0}" type="pres">
      <dgm:prSet presAssocID="{97ABC610-C2FE-4CD1-B5D6-05D4F3F27A05}" presName="sibTrans"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A4AD465D-AA7D-4F1C-80A1-8A807FA5BA3C}" type="pres">
      <dgm:prSet presAssocID="{97ABC610-C2FE-4CD1-B5D6-05D4F3F27A05}" presName="spac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F64D0788-D410-458C-8459-2461C045BB21}" type="pres">
      <dgm:prSet presAssocID="{B9E366A1-D494-4210-AA4E-E109F2098C5B}"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34D28483-A7FC-4927-AAEB-5A0D0EBE70A0}" type="pres">
      <dgm:prSet presAssocID="{B9E366A1-D494-4210-AA4E-E109F2098C5B}" presName="LShape" presStyleLbl="alignNode1" presStyleIdx="8" presStyleCnt="11"/>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4C92CBC4-AD10-4FDF-BAC9-AF10263C29EE}" type="pres">
      <dgm:prSet presAssocID="{B9E366A1-D494-4210-AA4E-E109F2098C5B}" presName="ParentText" presStyleLbl="revTx" presStyleIdx="4" presStyleCnt="6" custScaleY="153962" custLinFactNeighborX="4705" custLinFactNeighborY="36492">
        <dgm:presLayoutVars>
          <dgm:chMax val="0"/>
          <dgm:chPref val="0"/>
          <dgm:bulletEnabled val="1"/>
        </dgm:presLayoutVars>
      </dgm:prSet>
      <dgm:spPr/>
    </dgm:pt>
    <dgm:pt modelId="{638070B0-3F5F-4B5B-A80C-17B35FD14A78}" type="pres">
      <dgm:prSet presAssocID="{B9E366A1-D494-4210-AA4E-E109F2098C5B}" presName="Triangle" presStyleLbl="alignNode1" presStyleIdx="9" presStyleCnt="11" custAng="1620000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3E79337F-605A-45E1-B29F-43E819460398}" type="pres">
      <dgm:prSet presAssocID="{A200D56A-D0FC-48B9-AB50-C7B670B5B038}" presName="sibTrans"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D94DB794-2974-4500-921C-0434D0FA83F3}" type="pres">
      <dgm:prSet presAssocID="{A200D56A-D0FC-48B9-AB50-C7B670B5B038}" presName="spac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BC658D01-9A77-48C0-B865-9A883DF9EEDD}" type="pres">
      <dgm:prSet presAssocID="{8CFB81EC-3DBF-42A4-B41A-4BAF0E9DB5A5}" presName="composite"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C39C8489-2791-46FE-85A8-3530BD2F2811}" type="pres">
      <dgm:prSet presAssocID="{8CFB81EC-3DBF-42A4-B41A-4BAF0E9DB5A5}" presName="LShape" presStyleLbl="alignNode1" presStyleIdx="10" presStyleCnt="11"/>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44E10E-8BBF-4C5A-8114-157341090C50}" type="pres">
      <dgm:prSet presAssocID="{8CFB81EC-3DBF-42A4-B41A-4BAF0E9DB5A5}" presName="ParentText" presStyleLbl="revTx" presStyleIdx="5" presStyleCnt="6" custScaleY="154048" custLinFactNeighborX="5540" custLinFactNeighborY="28994">
        <dgm:presLayoutVars>
          <dgm:chMax val="0"/>
          <dgm:chPref val="0"/>
          <dgm:bulletEnabled val="1"/>
        </dgm:presLayoutVars>
      </dgm:prSet>
      <dgm:spPr/>
    </dgm:pt>
  </dgm:ptLst>
  <dgm:cxnLst>
    <dgm:cxn modelId="{23A65338-F100-4A65-A6F4-357E44C5484B}" type="presOf" srcId="{F7A47BBB-41B4-492C-92AA-79F8F55CDA82}" destId="{8B92CA32-8A69-4EFE-9A0B-5552279ACAB4}" srcOrd="0" destOrd="0" presId="urn:microsoft.com/office/officeart/2009/3/layout/StepUpProcess"/>
    <dgm:cxn modelId="{72B2E73D-991F-4CE7-87FE-650CE8C0FBAA}" type="presOf" srcId="{8CFB81EC-3DBF-42A4-B41A-4BAF0E9DB5A5}" destId="{9544E10E-8BBF-4C5A-8114-157341090C50}" srcOrd="0" destOrd="0" presId="urn:microsoft.com/office/officeart/2009/3/layout/StepUpProcess"/>
    <dgm:cxn modelId="{A41CF33F-E28B-473A-938F-7F1897B8336C}" srcId="{402F0FE7-6252-49C2-8F1E-9E2D467FFBFC}" destId="{3EA2A17A-0B71-49C3-A0F9-41951009CD52}" srcOrd="2" destOrd="0" parTransId="{B8AF12C4-C1D1-4A1F-99BD-160A6AAD6C80}" sibTransId="{E1DF4575-0312-413B-881A-B1AFD7E1C6DA}"/>
    <dgm:cxn modelId="{69C60E4C-F081-4C80-BDDA-014E4CB5AA9B}" srcId="{402F0FE7-6252-49C2-8F1E-9E2D467FFBFC}" destId="{B9E366A1-D494-4210-AA4E-E109F2098C5B}" srcOrd="4" destOrd="0" parTransId="{2FF9B0C8-97A9-4447-9922-9FE02A0EC73A}" sibTransId="{A200D56A-D0FC-48B9-AB50-C7B670B5B038}"/>
    <dgm:cxn modelId="{49B5CB52-C7F1-43EC-8F04-57AB7C976F9F}" srcId="{402F0FE7-6252-49C2-8F1E-9E2D467FFBFC}" destId="{F7A47BBB-41B4-492C-92AA-79F8F55CDA82}" srcOrd="1" destOrd="0" parTransId="{D3DF6920-08DD-42F7-ABAA-D4FABC626634}" sibTransId="{0C0DA015-B3C6-410A-A45E-8EF54D3C6BA4}"/>
    <dgm:cxn modelId="{9E6E9A7D-8856-4720-8E59-A3F46D41A23D}" type="presOf" srcId="{3EA2A17A-0B71-49C3-A0F9-41951009CD52}" destId="{AA2B0B7B-5FAD-480B-AE27-6F62B91ACCF1}" srcOrd="0" destOrd="0" presId="urn:microsoft.com/office/officeart/2009/3/layout/StepUpProcess"/>
    <dgm:cxn modelId="{1059A0A9-AF93-46C3-BEF4-BE95DCDBE227}" type="presOf" srcId="{2C41B387-64C8-4747-90A0-3C998845BF2E}" destId="{6799A2CE-5F4A-4A80-8283-FA7FA36E43AB}" srcOrd="0" destOrd="0" presId="urn:microsoft.com/office/officeart/2009/3/layout/StepUpProcess"/>
    <dgm:cxn modelId="{6106F2B7-2A97-45D7-B953-2B8F3CF53ED9}" srcId="{402F0FE7-6252-49C2-8F1E-9E2D467FFBFC}" destId="{0DA87BEE-F8F1-4C58-87D1-EB347E060C9E}" srcOrd="0" destOrd="0" parTransId="{DC3E457B-25ED-4D52-9B08-B5B1FF34832C}" sibTransId="{3173E392-907C-452A-954E-F36E3BB01D95}"/>
    <dgm:cxn modelId="{09EFABBF-01D9-438A-8D2D-335C34276A11}" type="presOf" srcId="{B9E366A1-D494-4210-AA4E-E109F2098C5B}" destId="{4C92CBC4-AD10-4FDF-BAC9-AF10263C29EE}" srcOrd="0" destOrd="0" presId="urn:microsoft.com/office/officeart/2009/3/layout/StepUpProcess"/>
    <dgm:cxn modelId="{AE04CBCF-C55F-4D4F-A09F-3004435A9F39}" srcId="{402F0FE7-6252-49C2-8F1E-9E2D467FFBFC}" destId="{8CFB81EC-3DBF-42A4-B41A-4BAF0E9DB5A5}" srcOrd="5" destOrd="0" parTransId="{C6D5D0B3-E1DD-48FC-93ED-0A2B2449453A}" sibTransId="{0226B5A7-31A8-4C84-8F00-0931B4105F8C}"/>
    <dgm:cxn modelId="{E91826D5-E8F1-4E78-9D97-C67AAED5712B}" type="presOf" srcId="{402F0FE7-6252-49C2-8F1E-9E2D467FFBFC}" destId="{9D49199B-C057-4ADF-9CA2-34E5C380155B}" srcOrd="0" destOrd="0" presId="urn:microsoft.com/office/officeart/2009/3/layout/StepUpProcess"/>
    <dgm:cxn modelId="{E8244CE1-A4D0-4D2F-9584-FE0381829819}" srcId="{402F0FE7-6252-49C2-8F1E-9E2D467FFBFC}" destId="{2C41B387-64C8-4747-90A0-3C998845BF2E}" srcOrd="3" destOrd="0" parTransId="{DC625394-2B3A-413B-8452-2D679A1F49F7}" sibTransId="{97ABC610-C2FE-4CD1-B5D6-05D4F3F27A05}"/>
    <dgm:cxn modelId="{FC746EFE-BC25-4EF4-9D99-E7C4D9B0179E}" type="presOf" srcId="{0DA87BEE-F8F1-4C58-87D1-EB347E060C9E}" destId="{D94994A4-038F-414A-A91E-5F453DBEE24E}" srcOrd="0" destOrd="0" presId="urn:microsoft.com/office/officeart/2009/3/layout/StepUpProcess"/>
    <dgm:cxn modelId="{697D493A-0ABF-4695-80F1-22122A608E72}" type="presParOf" srcId="{9D49199B-C057-4ADF-9CA2-34E5C380155B}" destId="{79388D72-837E-48C1-89CA-3D2537E61E41}" srcOrd="0" destOrd="0" presId="urn:microsoft.com/office/officeart/2009/3/layout/StepUpProcess"/>
    <dgm:cxn modelId="{BDBFF499-5DDA-4790-B75A-21B8DBE1A46D}" type="presParOf" srcId="{79388D72-837E-48C1-89CA-3D2537E61E41}" destId="{4C367616-8910-4EB0-97E1-A7D302A762A7}" srcOrd="0" destOrd="0" presId="urn:microsoft.com/office/officeart/2009/3/layout/StepUpProcess"/>
    <dgm:cxn modelId="{D259964B-3EB1-447E-A292-AD6D2685131D}" type="presParOf" srcId="{79388D72-837E-48C1-89CA-3D2537E61E41}" destId="{D94994A4-038F-414A-A91E-5F453DBEE24E}" srcOrd="1" destOrd="0" presId="urn:microsoft.com/office/officeart/2009/3/layout/StepUpProcess"/>
    <dgm:cxn modelId="{FD5F048B-2514-48EB-AE43-C72C994BCD71}" type="presParOf" srcId="{79388D72-837E-48C1-89CA-3D2537E61E41}" destId="{4D9185FF-03E4-4591-A752-214E74D825BD}" srcOrd="2" destOrd="0" presId="urn:microsoft.com/office/officeart/2009/3/layout/StepUpProcess"/>
    <dgm:cxn modelId="{19125697-4B04-4E89-825C-179657E36111}" type="presParOf" srcId="{9D49199B-C057-4ADF-9CA2-34E5C380155B}" destId="{C1A5630F-C6BF-41BB-9719-DB1185D50BC7}" srcOrd="1" destOrd="0" presId="urn:microsoft.com/office/officeart/2009/3/layout/StepUpProcess"/>
    <dgm:cxn modelId="{78F66E74-A63F-4C83-B9A1-8584B1F22BEE}" type="presParOf" srcId="{C1A5630F-C6BF-41BB-9719-DB1185D50BC7}" destId="{7B6FF0B6-A50F-41AD-B656-83102753A299}" srcOrd="0" destOrd="0" presId="urn:microsoft.com/office/officeart/2009/3/layout/StepUpProcess"/>
    <dgm:cxn modelId="{BC9C7177-6126-4699-81B9-17BC3169E668}" type="presParOf" srcId="{9D49199B-C057-4ADF-9CA2-34E5C380155B}" destId="{2E3C73EE-2AEC-48B7-B4E1-FBED27A5FF86}" srcOrd="2" destOrd="0" presId="urn:microsoft.com/office/officeart/2009/3/layout/StepUpProcess"/>
    <dgm:cxn modelId="{3918F92E-3593-4415-96F8-EABD77DFF9DD}" type="presParOf" srcId="{2E3C73EE-2AEC-48B7-B4E1-FBED27A5FF86}" destId="{34E6F0AE-8EAA-42B1-87DE-27904DE50171}" srcOrd="0" destOrd="0" presId="urn:microsoft.com/office/officeart/2009/3/layout/StepUpProcess"/>
    <dgm:cxn modelId="{C24BC1D8-15C2-44FB-BB7C-1526CCEAAD84}" type="presParOf" srcId="{2E3C73EE-2AEC-48B7-B4E1-FBED27A5FF86}" destId="{8B92CA32-8A69-4EFE-9A0B-5552279ACAB4}" srcOrd="1" destOrd="0" presId="urn:microsoft.com/office/officeart/2009/3/layout/StepUpProcess"/>
    <dgm:cxn modelId="{B522EA05-2CD0-4033-81E4-9DA10C974FC4}" type="presParOf" srcId="{2E3C73EE-2AEC-48B7-B4E1-FBED27A5FF86}" destId="{7A955B83-D39F-4F62-9033-FCAAC1D47906}" srcOrd="2" destOrd="0" presId="urn:microsoft.com/office/officeart/2009/3/layout/StepUpProcess"/>
    <dgm:cxn modelId="{F7538368-2DD9-47EF-9C25-D7B068F1F26E}" type="presParOf" srcId="{9D49199B-C057-4ADF-9CA2-34E5C380155B}" destId="{BA90C37D-9885-4EE2-B935-57653469F1F2}" srcOrd="3" destOrd="0" presId="urn:microsoft.com/office/officeart/2009/3/layout/StepUpProcess"/>
    <dgm:cxn modelId="{489880E9-5D15-4647-B863-14DBB3FA18F9}" type="presParOf" srcId="{BA90C37D-9885-4EE2-B935-57653469F1F2}" destId="{465C4C12-5BDF-4DCF-982D-47497B0280C2}" srcOrd="0" destOrd="0" presId="urn:microsoft.com/office/officeart/2009/3/layout/StepUpProcess"/>
    <dgm:cxn modelId="{DC91BFC7-2ACC-49A3-968A-D4BCA7969692}" type="presParOf" srcId="{9D49199B-C057-4ADF-9CA2-34E5C380155B}" destId="{3BEA71B7-28A8-4899-B586-A2AF1FA8C308}" srcOrd="4" destOrd="0" presId="urn:microsoft.com/office/officeart/2009/3/layout/StepUpProcess"/>
    <dgm:cxn modelId="{CF396235-FF59-470E-ADBC-BD9CD16276F7}" type="presParOf" srcId="{3BEA71B7-28A8-4899-B586-A2AF1FA8C308}" destId="{64DBA66F-663A-48F2-92E4-E670A70DEDA6}" srcOrd="0" destOrd="0" presId="urn:microsoft.com/office/officeart/2009/3/layout/StepUpProcess"/>
    <dgm:cxn modelId="{253341EB-EF08-4ADE-9A9A-2080A4AAAD09}" type="presParOf" srcId="{3BEA71B7-28A8-4899-B586-A2AF1FA8C308}" destId="{AA2B0B7B-5FAD-480B-AE27-6F62B91ACCF1}" srcOrd="1" destOrd="0" presId="urn:microsoft.com/office/officeart/2009/3/layout/StepUpProcess"/>
    <dgm:cxn modelId="{85B63276-944B-469F-ADCA-86AFE47E739C}" type="presParOf" srcId="{3BEA71B7-28A8-4899-B586-A2AF1FA8C308}" destId="{308B49EF-8463-4DDE-9B4A-E322B972719F}" srcOrd="2" destOrd="0" presId="urn:microsoft.com/office/officeart/2009/3/layout/StepUpProcess"/>
    <dgm:cxn modelId="{250CBB77-4474-4404-8657-8824C93E7DD1}" type="presParOf" srcId="{9D49199B-C057-4ADF-9CA2-34E5C380155B}" destId="{AFE191D0-2132-4AD4-A758-1CD1BFB41011}" srcOrd="5" destOrd="0" presId="urn:microsoft.com/office/officeart/2009/3/layout/StepUpProcess"/>
    <dgm:cxn modelId="{4676153C-45EE-4EF5-8382-B5B6175CBAC4}" type="presParOf" srcId="{AFE191D0-2132-4AD4-A758-1CD1BFB41011}" destId="{D0235115-0C53-414B-BCBF-53E963A7425B}" srcOrd="0" destOrd="0" presId="urn:microsoft.com/office/officeart/2009/3/layout/StepUpProcess"/>
    <dgm:cxn modelId="{731C92E5-5AB1-41E0-8842-219FF7B55031}" type="presParOf" srcId="{9D49199B-C057-4ADF-9CA2-34E5C380155B}" destId="{9DE3173C-9027-4261-8D88-BE4F0F66E0C6}" srcOrd="6" destOrd="0" presId="urn:microsoft.com/office/officeart/2009/3/layout/StepUpProcess"/>
    <dgm:cxn modelId="{B007FAEB-1EAC-4F1C-AA23-AFA194788DE0}" type="presParOf" srcId="{9DE3173C-9027-4261-8D88-BE4F0F66E0C6}" destId="{E497DFD8-2674-4A21-AEE1-BF85C0058C0C}" srcOrd="0" destOrd="0" presId="urn:microsoft.com/office/officeart/2009/3/layout/StepUpProcess"/>
    <dgm:cxn modelId="{81DD642E-124F-4263-9937-A0043189D080}" type="presParOf" srcId="{9DE3173C-9027-4261-8D88-BE4F0F66E0C6}" destId="{6799A2CE-5F4A-4A80-8283-FA7FA36E43AB}" srcOrd="1" destOrd="0" presId="urn:microsoft.com/office/officeart/2009/3/layout/StepUpProcess"/>
    <dgm:cxn modelId="{68663D74-98CF-4422-9070-5563518241D2}" type="presParOf" srcId="{9DE3173C-9027-4261-8D88-BE4F0F66E0C6}" destId="{077C6DDF-4E96-4520-821A-4DD405AEB89B}" srcOrd="2" destOrd="0" presId="urn:microsoft.com/office/officeart/2009/3/layout/StepUpProcess"/>
    <dgm:cxn modelId="{CCCCD729-6803-4872-A15B-6F0AB78CA9A6}" type="presParOf" srcId="{9D49199B-C057-4ADF-9CA2-34E5C380155B}" destId="{FFA9B8DE-59C2-4A52-B8DC-E8181BE0B4D0}" srcOrd="7" destOrd="0" presId="urn:microsoft.com/office/officeart/2009/3/layout/StepUpProcess"/>
    <dgm:cxn modelId="{5ED285E8-3D82-4ABF-8558-D1B81AE428DB}" type="presParOf" srcId="{FFA9B8DE-59C2-4A52-B8DC-E8181BE0B4D0}" destId="{A4AD465D-AA7D-4F1C-80A1-8A807FA5BA3C}" srcOrd="0" destOrd="0" presId="urn:microsoft.com/office/officeart/2009/3/layout/StepUpProcess"/>
    <dgm:cxn modelId="{781FA6FE-AC63-4B06-82C6-D2BCEA38E35F}" type="presParOf" srcId="{9D49199B-C057-4ADF-9CA2-34E5C380155B}" destId="{F64D0788-D410-458C-8459-2461C045BB21}" srcOrd="8" destOrd="0" presId="urn:microsoft.com/office/officeart/2009/3/layout/StepUpProcess"/>
    <dgm:cxn modelId="{53A12E63-B69C-483B-8AD7-5527561E85F2}" type="presParOf" srcId="{F64D0788-D410-458C-8459-2461C045BB21}" destId="{34D28483-A7FC-4927-AAEB-5A0D0EBE70A0}" srcOrd="0" destOrd="0" presId="urn:microsoft.com/office/officeart/2009/3/layout/StepUpProcess"/>
    <dgm:cxn modelId="{ECE9D23E-7EF7-4454-B7DC-39D86C6EBD15}" type="presParOf" srcId="{F64D0788-D410-458C-8459-2461C045BB21}" destId="{4C92CBC4-AD10-4FDF-BAC9-AF10263C29EE}" srcOrd="1" destOrd="0" presId="urn:microsoft.com/office/officeart/2009/3/layout/StepUpProcess"/>
    <dgm:cxn modelId="{A7A4ED53-E033-4F75-A9D4-E2D9B384DFD8}" type="presParOf" srcId="{F64D0788-D410-458C-8459-2461C045BB21}" destId="{638070B0-3F5F-4B5B-A80C-17B35FD14A78}" srcOrd="2" destOrd="0" presId="urn:microsoft.com/office/officeart/2009/3/layout/StepUpProcess"/>
    <dgm:cxn modelId="{F7D2E82F-A8FE-483C-BDE3-BB73FB4370C0}" type="presParOf" srcId="{9D49199B-C057-4ADF-9CA2-34E5C380155B}" destId="{3E79337F-605A-45E1-B29F-43E819460398}" srcOrd="9" destOrd="0" presId="urn:microsoft.com/office/officeart/2009/3/layout/StepUpProcess"/>
    <dgm:cxn modelId="{D2B517FB-8C2A-4AC8-B8F6-F6F38EC1922F}" type="presParOf" srcId="{3E79337F-605A-45E1-B29F-43E819460398}" destId="{D94DB794-2974-4500-921C-0434D0FA83F3}" srcOrd="0" destOrd="0" presId="urn:microsoft.com/office/officeart/2009/3/layout/StepUpProcess"/>
    <dgm:cxn modelId="{67C0E753-D2BC-49D3-A68E-9A0FDAD8610B}" type="presParOf" srcId="{9D49199B-C057-4ADF-9CA2-34E5C380155B}" destId="{BC658D01-9A77-48C0-B865-9A883DF9EEDD}" srcOrd="10" destOrd="0" presId="urn:microsoft.com/office/officeart/2009/3/layout/StepUpProcess"/>
    <dgm:cxn modelId="{C40BF1F7-1C2A-47D9-80D8-7E791C18C6FD}" type="presParOf" srcId="{BC658D01-9A77-48C0-B865-9A883DF9EEDD}" destId="{C39C8489-2791-46FE-85A8-3530BD2F2811}" srcOrd="0" destOrd="0" presId="urn:microsoft.com/office/officeart/2009/3/layout/StepUpProcess"/>
    <dgm:cxn modelId="{43D87DAA-B589-4FE0-956C-35BBAFD30294}" type="presParOf" srcId="{BC658D01-9A77-48C0-B865-9A883DF9EEDD}" destId="{9544E10E-8BBF-4C5A-8114-157341090C50}" srcOrd="1" destOrd="0" presId="urn:microsoft.com/office/officeart/2009/3/layout/StepUp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CE00-DC6E-4081-A519-E95FD4D241DF}">
      <dsp:nvSpPr>
        <dsp:cNvPr id="0" name=""/>
        <dsp:cNvSpPr/>
      </dsp:nvSpPr>
      <dsp:spPr>
        <a:xfrm>
          <a:off x="1405538" y="0"/>
          <a:ext cx="1405538" cy="1159697"/>
        </a:xfrm>
        <a:prstGeom prst="trapezoid">
          <a:avLst>
            <a:gd name="adj" fmla="val 60599"/>
          </a:avLst>
        </a:prstGeom>
        <a:solidFill>
          <a:schemeClr val="bg1">
            <a:lumMod val="8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Strategic</a:t>
          </a:r>
        </a:p>
        <a:p>
          <a:pPr marL="0" lvl="0" indent="0" algn="ctr" defTabSz="800100">
            <a:lnSpc>
              <a:spcPct val="90000"/>
            </a:lnSpc>
            <a:spcBef>
              <a:spcPct val="0"/>
            </a:spcBef>
            <a:spcAft>
              <a:spcPct val="35000"/>
            </a:spcAft>
            <a:buNone/>
          </a:pPr>
          <a:r>
            <a:rPr lang="en-US" sz="1800" b="1" kern="1200" dirty="0">
              <a:solidFill>
                <a:schemeClr val="tx1"/>
              </a:solidFill>
            </a:rPr>
            <a:t>10 year plan</a:t>
          </a:r>
        </a:p>
      </dsp:txBody>
      <dsp:txXfrm>
        <a:off x="1405538" y="0"/>
        <a:ext cx="1405538" cy="1159697"/>
      </dsp:txXfrm>
    </dsp:sp>
    <dsp:sp modelId="{AD121E33-5E1F-4DCA-93A6-74A18754D427}">
      <dsp:nvSpPr>
        <dsp:cNvPr id="0" name=""/>
        <dsp:cNvSpPr/>
      </dsp:nvSpPr>
      <dsp:spPr>
        <a:xfrm>
          <a:off x="702769" y="1159697"/>
          <a:ext cx="2811076" cy="1159697"/>
        </a:xfrm>
        <a:prstGeom prst="trapezoid">
          <a:avLst>
            <a:gd name="adj" fmla="val 60599"/>
          </a:avLst>
        </a:prstGeom>
        <a:solidFill>
          <a:srgbClr val="C0000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Tactical</a:t>
          </a:r>
        </a:p>
        <a:p>
          <a:pPr marL="0" lvl="0" indent="0" algn="ctr" defTabSz="800100">
            <a:lnSpc>
              <a:spcPct val="90000"/>
            </a:lnSpc>
            <a:spcBef>
              <a:spcPct val="0"/>
            </a:spcBef>
            <a:spcAft>
              <a:spcPct val="35000"/>
            </a:spcAft>
            <a:buNone/>
          </a:pPr>
          <a:r>
            <a:rPr lang="en-US" sz="1800" b="1" kern="1200" dirty="0">
              <a:solidFill>
                <a:schemeClr val="bg1"/>
              </a:solidFill>
            </a:rPr>
            <a:t>3-year capital program (budget)</a:t>
          </a:r>
        </a:p>
      </dsp:txBody>
      <dsp:txXfrm>
        <a:off x="1194707" y="1159697"/>
        <a:ext cx="1827199" cy="1159697"/>
      </dsp:txXfrm>
    </dsp:sp>
    <dsp:sp modelId="{92F12CB6-CC2B-437F-AFBB-E26356870D84}">
      <dsp:nvSpPr>
        <dsp:cNvPr id="0" name=""/>
        <dsp:cNvSpPr/>
      </dsp:nvSpPr>
      <dsp:spPr>
        <a:xfrm>
          <a:off x="0" y="2313341"/>
          <a:ext cx="4216615" cy="1159697"/>
        </a:xfrm>
        <a:prstGeom prst="trapezoid">
          <a:avLst>
            <a:gd name="adj" fmla="val 60599"/>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Operational</a:t>
          </a:r>
        </a:p>
        <a:p>
          <a:pPr marL="0" lvl="0" indent="0" algn="ctr" defTabSz="800100">
            <a:lnSpc>
              <a:spcPct val="90000"/>
            </a:lnSpc>
            <a:spcBef>
              <a:spcPct val="0"/>
            </a:spcBef>
            <a:spcAft>
              <a:spcPct val="35000"/>
            </a:spcAft>
            <a:buNone/>
          </a:pPr>
          <a:r>
            <a:rPr lang="en-US" sz="1800" b="1" kern="1200" dirty="0">
              <a:solidFill>
                <a:schemeClr val="bg1"/>
              </a:solidFill>
            </a:rPr>
            <a:t>Annual programs</a:t>
          </a:r>
        </a:p>
      </dsp:txBody>
      <dsp:txXfrm>
        <a:off x="737907" y="2313341"/>
        <a:ext cx="2740799" cy="1159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67616-8910-4EB0-97E1-A7D302A762A7}">
      <dsp:nvSpPr>
        <dsp:cNvPr id="0" name=""/>
        <dsp:cNvSpPr/>
      </dsp:nvSpPr>
      <dsp:spPr>
        <a:xfrm rot="5400000">
          <a:off x="368875" y="2462906"/>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D94994A4-038F-414A-A91E-5F453DBEE24E}">
      <dsp:nvSpPr>
        <dsp:cNvPr id="0" name=""/>
        <dsp:cNvSpPr/>
      </dsp:nvSpPr>
      <dsp:spPr>
        <a:xfrm>
          <a:off x="288346" y="3004539"/>
          <a:ext cx="1343938" cy="1004621"/>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a:latin typeface="Century Gothic" panose="020B0502020202020204" pitchFamily="34" charset="0"/>
              <a:ea typeface="Verdana" panose="020B0604030504040204" pitchFamily="34" charset="0"/>
            </a:rPr>
            <a:t>Rating request from Issuer</a:t>
          </a:r>
        </a:p>
        <a:p>
          <a:pPr marL="0" lvl="0" indent="0" algn="l" defTabSz="444500">
            <a:lnSpc>
              <a:spcPct val="90000"/>
            </a:lnSpc>
            <a:spcBef>
              <a:spcPct val="0"/>
            </a:spcBef>
            <a:spcAft>
              <a:spcPct val="35000"/>
            </a:spcAft>
            <a:buFont typeface="Arial" panose="020B0604020202020204" pitchFamily="34" charset="0"/>
            <a:buNone/>
          </a:pPr>
          <a:r>
            <a:rPr lang="en-US" sz="1000" kern="1200" baseline="0">
              <a:latin typeface="Century Gothic" panose="020B0502020202020204" pitchFamily="34" charset="0"/>
              <a:ea typeface="Verdana" panose="020B0604030504040204" pitchFamily="34" charset="0"/>
            </a:rPr>
            <a:t>Public or Private rating</a:t>
          </a:r>
          <a:endParaRPr lang="en-US" sz="1000" kern="1200" baseline="0" dirty="0">
            <a:latin typeface="Century Gothic" panose="020B0502020202020204" pitchFamily="34" charset="0"/>
          </a:endParaRPr>
        </a:p>
      </dsp:txBody>
      <dsp:txXfrm>
        <a:off x="288346" y="3004539"/>
        <a:ext cx="1343938" cy="1004621"/>
      </dsp:txXfrm>
    </dsp:sp>
    <dsp:sp modelId="{4D9185FF-03E4-4591-A752-214E74D825BD}">
      <dsp:nvSpPr>
        <dsp:cNvPr id="0" name=""/>
        <dsp:cNvSpPr/>
      </dsp:nvSpPr>
      <dsp:spPr>
        <a:xfrm rot="16200000">
          <a:off x="1312482" y="2436449"/>
          <a:ext cx="253573" cy="253573"/>
        </a:xfrm>
        <a:prstGeom prst="triangle">
          <a:avLst>
            <a:gd name="adj" fmla="val 10000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34E6F0AE-8EAA-42B1-87DE-27904DE50171}">
      <dsp:nvSpPr>
        <dsp:cNvPr id="0" name=""/>
        <dsp:cNvSpPr/>
      </dsp:nvSpPr>
      <dsp:spPr>
        <a:xfrm rot="5400000">
          <a:off x="2016694" y="2138926"/>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8B92CA32-8A69-4EFE-9A0B-5552279ACAB4}">
      <dsp:nvSpPr>
        <dsp:cNvPr id="0" name=""/>
        <dsp:cNvSpPr/>
      </dsp:nvSpPr>
      <dsp:spPr>
        <a:xfrm>
          <a:off x="1895637" y="2653256"/>
          <a:ext cx="1343938" cy="1178041"/>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000" kern="1200">
              <a:latin typeface="Century Gothic" panose="020B0502020202020204" pitchFamily="34" charset="0"/>
            </a:rPr>
            <a:t>Assign Lead Analysts</a:t>
          </a:r>
        </a:p>
        <a:p>
          <a:pPr marL="0" lvl="0" indent="0" algn="l" defTabSz="444500">
            <a:lnSpc>
              <a:spcPct val="90000"/>
            </a:lnSpc>
            <a:spcBef>
              <a:spcPct val="0"/>
            </a:spcBef>
            <a:spcAft>
              <a:spcPct val="35000"/>
            </a:spcAft>
            <a:buFont typeface="Arial" panose="020B0604020202020204" pitchFamily="34" charset="0"/>
            <a:buNone/>
          </a:pPr>
          <a:r>
            <a:rPr lang="en-US" sz="1000" kern="1200">
              <a:latin typeface="Century Gothic" panose="020B0502020202020204" pitchFamily="34" charset="0"/>
            </a:rPr>
            <a:t>Analysis of operating environment, public and </a:t>
          </a:r>
          <a:r>
            <a:rPr lang="en-US" sz="1000" kern="1200">
              <a:latin typeface="Century Gothic" panose="020B0502020202020204" pitchFamily="34" charset="0"/>
              <a:ea typeface="Verdana" panose="020B0604030504040204" pitchFamily="34" charset="0"/>
            </a:rPr>
            <a:t>non-public information </a:t>
          </a:r>
          <a:endParaRPr lang="en-US" sz="1000" kern="1200">
            <a:latin typeface="Century Gothic" panose="020B0502020202020204" pitchFamily="34" charset="0"/>
          </a:endParaRPr>
        </a:p>
        <a:p>
          <a:pPr marL="0" lvl="0" indent="0" algn="l" defTabSz="444500">
            <a:lnSpc>
              <a:spcPct val="90000"/>
            </a:lnSpc>
            <a:spcBef>
              <a:spcPct val="0"/>
            </a:spcBef>
            <a:spcAft>
              <a:spcPct val="35000"/>
            </a:spcAft>
            <a:buFont typeface="Arial" panose="020B0604020202020204" pitchFamily="34" charset="0"/>
            <a:buNone/>
          </a:pPr>
          <a:endParaRPr lang="en-US" sz="1000" kern="1200" dirty="0">
            <a:latin typeface="Century Gothic" panose="020B0502020202020204" pitchFamily="34" charset="0"/>
          </a:endParaRPr>
        </a:p>
      </dsp:txBody>
      <dsp:txXfrm>
        <a:off x="1895637" y="2653256"/>
        <a:ext cx="1343938" cy="1178041"/>
      </dsp:txXfrm>
    </dsp:sp>
    <dsp:sp modelId="{7A955B83-D39F-4F62-9033-FCAAC1D47906}">
      <dsp:nvSpPr>
        <dsp:cNvPr id="0" name=""/>
        <dsp:cNvSpPr/>
      </dsp:nvSpPr>
      <dsp:spPr>
        <a:xfrm rot="16200000">
          <a:off x="2957726" y="2029332"/>
          <a:ext cx="253573" cy="253573"/>
        </a:xfrm>
        <a:prstGeom prst="triangle">
          <a:avLst>
            <a:gd name="adj" fmla="val 10000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64DBA66F-663A-48F2-92E4-E670A70DEDA6}">
      <dsp:nvSpPr>
        <dsp:cNvPr id="0" name=""/>
        <dsp:cNvSpPr/>
      </dsp:nvSpPr>
      <dsp:spPr>
        <a:xfrm rot="5400000">
          <a:off x="3661938" y="1731809"/>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AA2B0B7B-5FAD-480B-AE27-6F62B91ACCF1}">
      <dsp:nvSpPr>
        <dsp:cNvPr id="0" name=""/>
        <dsp:cNvSpPr/>
      </dsp:nvSpPr>
      <dsp:spPr>
        <a:xfrm>
          <a:off x="3547519" y="2265282"/>
          <a:ext cx="1343938" cy="1178041"/>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entury Gothic" panose="020B0502020202020204" pitchFamily="34" charset="0"/>
            </a:rPr>
            <a:t>Detailed questionnaire and agenda sent ahead of meeting.</a:t>
          </a:r>
        </a:p>
        <a:p>
          <a:pPr marL="0" lvl="0" indent="0" algn="l" defTabSz="444500">
            <a:lnSpc>
              <a:spcPct val="90000"/>
            </a:lnSpc>
            <a:spcBef>
              <a:spcPct val="0"/>
            </a:spcBef>
            <a:spcAft>
              <a:spcPct val="35000"/>
            </a:spcAft>
            <a:buNone/>
          </a:pPr>
          <a:r>
            <a:rPr lang="en-US" sz="1000" kern="1200">
              <a:latin typeface="Century Gothic" panose="020B0502020202020204" pitchFamily="34" charset="0"/>
            </a:rPr>
            <a:t>Meeting / On site visit with Management and other stakeholders</a:t>
          </a:r>
          <a:endParaRPr lang="en-US" sz="1000" kern="1200" dirty="0">
            <a:latin typeface="Century Gothic" panose="020B0502020202020204" pitchFamily="34" charset="0"/>
          </a:endParaRPr>
        </a:p>
      </dsp:txBody>
      <dsp:txXfrm>
        <a:off x="3547519" y="2265282"/>
        <a:ext cx="1343938" cy="1178041"/>
      </dsp:txXfrm>
    </dsp:sp>
    <dsp:sp modelId="{308B49EF-8463-4DDE-9B4A-E322B972719F}">
      <dsp:nvSpPr>
        <dsp:cNvPr id="0" name=""/>
        <dsp:cNvSpPr/>
      </dsp:nvSpPr>
      <dsp:spPr>
        <a:xfrm rot="16200000">
          <a:off x="4602969" y="1622215"/>
          <a:ext cx="253573" cy="253573"/>
        </a:xfrm>
        <a:prstGeom prst="triangle">
          <a:avLst>
            <a:gd name="adj" fmla="val 10000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E497DFD8-2674-4A21-AEE1-BF85C0058C0C}">
      <dsp:nvSpPr>
        <dsp:cNvPr id="0" name=""/>
        <dsp:cNvSpPr/>
      </dsp:nvSpPr>
      <dsp:spPr>
        <a:xfrm rot="5400000">
          <a:off x="5307182" y="1324692"/>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6799A2CE-5F4A-4A80-8283-FA7FA36E43AB}">
      <dsp:nvSpPr>
        <dsp:cNvPr id="0" name=""/>
        <dsp:cNvSpPr/>
      </dsp:nvSpPr>
      <dsp:spPr>
        <a:xfrm>
          <a:off x="5191050" y="1820220"/>
          <a:ext cx="1376529" cy="1178041"/>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entury Gothic" panose="020B0502020202020204" pitchFamily="34" charset="0"/>
            </a:rPr>
            <a:t>In depth analysis based on established &amp; publicly available GCR criteria </a:t>
          </a:r>
        </a:p>
        <a:p>
          <a:pPr marL="0" lvl="0" indent="0" algn="l" defTabSz="444500">
            <a:lnSpc>
              <a:spcPct val="90000"/>
            </a:lnSpc>
            <a:spcBef>
              <a:spcPct val="0"/>
            </a:spcBef>
            <a:spcAft>
              <a:spcPct val="35000"/>
            </a:spcAft>
            <a:buNone/>
          </a:pPr>
          <a:r>
            <a:rPr lang="en-US" sz="1000" kern="1200">
              <a:latin typeface="Century Gothic" panose="020B0502020202020204" pitchFamily="34" charset="0"/>
            </a:rPr>
            <a:t>Rating  panel committee</a:t>
          </a:r>
        </a:p>
        <a:p>
          <a:pPr marL="0" lvl="0" indent="0" algn="l" defTabSz="444500">
            <a:lnSpc>
              <a:spcPct val="90000"/>
            </a:lnSpc>
            <a:spcBef>
              <a:spcPct val="0"/>
            </a:spcBef>
            <a:spcAft>
              <a:spcPct val="35000"/>
            </a:spcAft>
            <a:buNone/>
          </a:pPr>
          <a:r>
            <a:rPr lang="en-US" sz="1000" kern="1200">
              <a:latin typeface="Century Gothic" panose="020B0502020202020204" pitchFamily="34" charset="0"/>
            </a:rPr>
            <a:t>Assigning of rating</a:t>
          </a:r>
        </a:p>
        <a:p>
          <a:pPr marL="0" lvl="0" indent="0" algn="l" defTabSz="444500">
            <a:lnSpc>
              <a:spcPct val="90000"/>
            </a:lnSpc>
            <a:spcBef>
              <a:spcPct val="0"/>
            </a:spcBef>
            <a:spcAft>
              <a:spcPct val="35000"/>
            </a:spcAft>
            <a:buNone/>
          </a:pPr>
          <a:endParaRPr lang="en-US" sz="1000" kern="1200" dirty="0">
            <a:latin typeface="Century Gothic" panose="020B0502020202020204" pitchFamily="34" charset="0"/>
          </a:endParaRPr>
        </a:p>
      </dsp:txBody>
      <dsp:txXfrm>
        <a:off x="5191050" y="1820220"/>
        <a:ext cx="1376529" cy="1178041"/>
      </dsp:txXfrm>
    </dsp:sp>
    <dsp:sp modelId="{077C6DDF-4E96-4520-821A-4DD405AEB89B}">
      <dsp:nvSpPr>
        <dsp:cNvPr id="0" name=""/>
        <dsp:cNvSpPr/>
      </dsp:nvSpPr>
      <dsp:spPr>
        <a:xfrm rot="16200000">
          <a:off x="6248213" y="1215097"/>
          <a:ext cx="253573" cy="253573"/>
        </a:xfrm>
        <a:prstGeom prst="triangle">
          <a:avLst>
            <a:gd name="adj" fmla="val 10000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34D28483-A7FC-4927-AAEB-5A0D0EBE70A0}">
      <dsp:nvSpPr>
        <dsp:cNvPr id="0" name=""/>
        <dsp:cNvSpPr/>
      </dsp:nvSpPr>
      <dsp:spPr>
        <a:xfrm rot="5400000">
          <a:off x="6952425" y="599727"/>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4C92CBC4-AD10-4FDF-BAC9-AF10263C29EE}">
      <dsp:nvSpPr>
        <dsp:cNvPr id="0" name=""/>
        <dsp:cNvSpPr/>
      </dsp:nvSpPr>
      <dsp:spPr>
        <a:xfrm>
          <a:off x="6866323" y="1156549"/>
          <a:ext cx="1343938" cy="1813735"/>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entury Gothic" panose="020B0502020202020204" pitchFamily="34" charset="0"/>
            </a:rPr>
            <a:t>Rating outcome communicated to issuer</a:t>
          </a:r>
        </a:p>
        <a:p>
          <a:pPr marL="0" lvl="0" indent="0" algn="l" defTabSz="444500">
            <a:lnSpc>
              <a:spcPct val="90000"/>
            </a:lnSpc>
            <a:spcBef>
              <a:spcPct val="0"/>
            </a:spcBef>
            <a:spcAft>
              <a:spcPct val="35000"/>
            </a:spcAft>
            <a:buNone/>
          </a:pPr>
          <a:r>
            <a:rPr lang="en-US" sz="1000" kern="1200">
              <a:latin typeface="Century Gothic" panose="020B0502020202020204" pitchFamily="34" charset="0"/>
            </a:rPr>
            <a:t>Draft credit rating announcement and private rating letter/report sent to issuer to check for factual accuracy and presence of non-public information</a:t>
          </a:r>
          <a:endParaRPr lang="en-US" sz="1000" kern="1200" dirty="0">
            <a:latin typeface="Century Gothic" panose="020B0502020202020204" pitchFamily="34" charset="0"/>
          </a:endParaRPr>
        </a:p>
      </dsp:txBody>
      <dsp:txXfrm>
        <a:off x="6866323" y="1156549"/>
        <a:ext cx="1343938" cy="1813735"/>
      </dsp:txXfrm>
    </dsp:sp>
    <dsp:sp modelId="{638070B0-3F5F-4B5B-A80C-17B35FD14A78}">
      <dsp:nvSpPr>
        <dsp:cNvPr id="0" name=""/>
        <dsp:cNvSpPr/>
      </dsp:nvSpPr>
      <dsp:spPr>
        <a:xfrm rot="16200000">
          <a:off x="7893457" y="490133"/>
          <a:ext cx="253573" cy="253573"/>
        </a:xfrm>
        <a:prstGeom prst="triangle">
          <a:avLst>
            <a:gd name="adj" fmla="val 10000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C39C8489-2791-46FE-85A8-3530BD2F2811}">
      <dsp:nvSpPr>
        <dsp:cNvPr id="0" name=""/>
        <dsp:cNvSpPr/>
      </dsp:nvSpPr>
      <dsp:spPr>
        <a:xfrm rot="5400000">
          <a:off x="8597669" y="-125743"/>
          <a:ext cx="894618" cy="1488624"/>
        </a:xfrm>
        <a:prstGeom prst="corner">
          <a:avLst>
            <a:gd name="adj1" fmla="val 16120"/>
            <a:gd name="adj2" fmla="val 16110"/>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76200" dist="25400" dir="5400000" algn="tl" rotWithShape="0">
            <a:srgbClr val="000000">
              <a:alpha val="55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sp>
    <dsp:sp modelId="{9544E10E-8BBF-4C5A-8114-157341090C50}">
      <dsp:nvSpPr>
        <dsp:cNvPr id="0" name=""/>
        <dsp:cNvSpPr/>
      </dsp:nvSpPr>
      <dsp:spPr>
        <a:xfrm>
          <a:off x="8522783" y="342242"/>
          <a:ext cx="1343938" cy="1814748"/>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entury Gothic" panose="020B0502020202020204" pitchFamily="34" charset="0"/>
            </a:rPr>
            <a:t>Public rating: final credit rating announcement  publicly released to market </a:t>
          </a:r>
        </a:p>
        <a:p>
          <a:pPr marL="0" lvl="0" indent="0" algn="l" defTabSz="444500">
            <a:lnSpc>
              <a:spcPct val="90000"/>
            </a:lnSpc>
            <a:spcBef>
              <a:spcPct val="0"/>
            </a:spcBef>
            <a:spcAft>
              <a:spcPct val="35000"/>
            </a:spcAft>
            <a:buNone/>
          </a:pPr>
          <a:r>
            <a:rPr lang="en-US" sz="1000" kern="1200" dirty="0">
              <a:latin typeface="Century Gothic" panose="020B0502020202020204" pitchFamily="34" charset="0"/>
            </a:rPr>
            <a:t>Private rating: final confidential rating letter/rating report sent to issuer no public release </a:t>
          </a:r>
        </a:p>
      </dsp:txBody>
      <dsp:txXfrm>
        <a:off x="8522783" y="342242"/>
        <a:ext cx="1343938" cy="18147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FC65A-5AF3-4545-81DD-255DFFF4E462}"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8882B-A7A7-4005-AD9E-F59D5DDC2F06}" type="slidenum">
              <a:rPr lang="en-US" smtClean="0"/>
              <a:t>‹#›</a:t>
            </a:fld>
            <a:endParaRPr lang="en-US"/>
          </a:p>
        </p:txBody>
      </p:sp>
    </p:spTree>
    <p:extLst>
      <p:ext uri="{BB962C8B-B14F-4D97-AF65-F5344CB8AC3E}">
        <p14:creationId xmlns:p14="http://schemas.microsoft.com/office/powerpoint/2010/main" val="401698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B362911-2882-4299-A6A6-EEAB7A9B9349}" type="datetimeFigureOut">
              <a:rPr lang="en-US" smtClean="0"/>
              <a:t>6/3/2020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CE7F892-4B62-463D-B048-6BD2A4253CA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625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54999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180430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Level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B497E8-9D06-CF48-BE75-61EB09235785}"/>
              </a:ext>
            </a:extLst>
          </p:cNvPr>
          <p:cNvSpPr/>
          <p:nvPr userDrawn="1"/>
        </p:nvSpPr>
        <p:spPr>
          <a:xfrm>
            <a:off x="240000" y="206630"/>
            <a:ext cx="11712000" cy="1080000"/>
          </a:xfrm>
          <a:prstGeom prst="rect">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sz="1800" dirty="0"/>
          </a:p>
        </p:txBody>
      </p:sp>
      <p:sp>
        <p:nvSpPr>
          <p:cNvPr id="12" name="Title 1">
            <a:extLst>
              <a:ext uri="{FF2B5EF4-FFF2-40B4-BE49-F238E27FC236}">
                <a16:creationId xmlns:a16="http://schemas.microsoft.com/office/drawing/2014/main" id="{1F9BBFFF-510E-C847-91FF-413575B4C069}"/>
              </a:ext>
            </a:extLst>
          </p:cNvPr>
          <p:cNvSpPr>
            <a:spLocks noGrp="1"/>
          </p:cNvSpPr>
          <p:nvPr>
            <p:ph type="title" hasCustomPrompt="1"/>
          </p:nvPr>
        </p:nvSpPr>
        <p:spPr>
          <a:xfrm>
            <a:off x="576000" y="363147"/>
            <a:ext cx="11040000" cy="787384"/>
          </a:xfrm>
          <a:prstGeom prst="rect">
            <a:avLst/>
          </a:prstGeom>
          <a:noFill/>
        </p:spPr>
        <p:txBody>
          <a:bodyPr anchor="ctr" anchorCtr="0">
            <a:normAutofit/>
          </a:bodyPr>
          <a:lstStyle>
            <a:lvl1pPr algn="l">
              <a:defRPr sz="3033" b="1" i="0" cap="none" baseline="0">
                <a:solidFill>
                  <a:schemeClr val="bg1"/>
                </a:solidFill>
              </a:defRPr>
            </a:lvl1pPr>
          </a:lstStyle>
          <a:p>
            <a:r>
              <a:rPr lang="en-US"/>
              <a:t>[Heading]</a:t>
            </a:r>
          </a:p>
        </p:txBody>
      </p:sp>
      <p:sp>
        <p:nvSpPr>
          <p:cNvPr id="14" name="Content Placeholder 2">
            <a:extLst>
              <a:ext uri="{FF2B5EF4-FFF2-40B4-BE49-F238E27FC236}">
                <a16:creationId xmlns:a16="http://schemas.microsoft.com/office/drawing/2014/main" id="{97017517-4D40-EF48-ADD7-EC1EEA4E899C}"/>
              </a:ext>
            </a:extLst>
          </p:cNvPr>
          <p:cNvSpPr>
            <a:spLocks noGrp="1"/>
          </p:cNvSpPr>
          <p:nvPr>
            <p:ph idx="1" hasCustomPrompt="1"/>
          </p:nvPr>
        </p:nvSpPr>
        <p:spPr>
          <a:xfrm>
            <a:off x="576000" y="1600206"/>
            <a:ext cx="11040000" cy="4428061"/>
          </a:xfrm>
          <a:noFill/>
          <a:effectLst>
            <a:outerShdw blurRad="50800" dist="50800" dir="5400000" algn="ctr" rotWithShape="0">
              <a:schemeClr val="bg1"/>
            </a:outerShdw>
          </a:effectLst>
        </p:spPr>
        <p:txBody>
          <a:bodyPr/>
          <a:lstStyle>
            <a:lvl1pPr marL="288000" indent="-288000">
              <a:spcAft>
                <a:spcPts val="600"/>
              </a:spcAft>
              <a:buSzPct val="100000"/>
              <a:buFont typeface="Wingdings" pitchFamily="2" charset="2"/>
              <a:buChar char="§"/>
              <a:defRPr sz="1733">
                <a:solidFill>
                  <a:srgbClr val="53575A"/>
                </a:solidFill>
                <a:effectLst/>
              </a:defRPr>
            </a:lvl1pPr>
            <a:lvl2pPr marL="311988" indent="0">
              <a:buFontTx/>
              <a:buNone/>
              <a:defRPr sz="1517" baseline="0">
                <a:solidFill>
                  <a:srgbClr val="53575A"/>
                </a:solidFill>
                <a:effectLst/>
              </a:defRPr>
            </a:lvl2pPr>
            <a:lvl3pPr marL="701974" indent="0">
              <a:spcAft>
                <a:spcPts val="650"/>
              </a:spcAft>
              <a:buFontTx/>
              <a:buNone/>
              <a:defRPr sz="1300">
                <a:solidFill>
                  <a:srgbClr val="53575A"/>
                </a:solidFill>
                <a:effectLst/>
              </a:defRPr>
            </a:lvl3pPr>
            <a:lvl4pPr marL="1013963" indent="0">
              <a:spcAft>
                <a:spcPts val="650"/>
              </a:spcAft>
              <a:buFontTx/>
              <a:buNone/>
              <a:defRPr sz="1137">
                <a:solidFill>
                  <a:srgbClr val="53575A"/>
                </a:solidFill>
                <a:effectLst/>
              </a:defRPr>
            </a:lvl4pPr>
            <a:lvl5pPr>
              <a:defRPr>
                <a:solidFill>
                  <a:srgbClr val="2A2A7E"/>
                </a:solidFill>
              </a:defRPr>
            </a:lvl5pPr>
          </a:lstStyle>
          <a:p>
            <a:pPr>
              <a:spcAft>
                <a:spcPts val="600"/>
              </a:spcAft>
            </a:pPr>
            <a:r>
              <a:rPr lang="en-US">
                <a:solidFill>
                  <a:srgbClr val="53575A"/>
                </a:solidFill>
              </a:rPr>
              <a:t>Body text</a:t>
            </a:r>
          </a:p>
          <a:p>
            <a:pPr marL="288000" indent="-288000">
              <a:spcAft>
                <a:spcPts val="600"/>
              </a:spcAft>
              <a:buFont typeface="Wingdings" pitchFamily="2" charset="2"/>
              <a:buChar char="§"/>
            </a:pPr>
            <a:r>
              <a:rPr lang="en-US">
                <a:solidFill>
                  <a:srgbClr val="53575A"/>
                </a:solidFill>
              </a:rPr>
              <a:t>First level bullet</a:t>
            </a:r>
          </a:p>
          <a:p>
            <a:pPr marL="623978" lvl="1" indent="-311988">
              <a:spcAft>
                <a:spcPts val="650"/>
              </a:spcAft>
              <a:buFont typeface="System Font Regular"/>
              <a:buChar char="–"/>
            </a:pPr>
            <a:r>
              <a:rPr lang="en-US" sz="1625">
                <a:solidFill>
                  <a:srgbClr val="53575A"/>
                </a:solidFill>
              </a:rPr>
              <a:t>Second level bullet</a:t>
            </a:r>
          </a:p>
          <a:p>
            <a:pPr marL="1013963" lvl="2" indent="-311988">
              <a:spcAft>
                <a:spcPts val="650"/>
              </a:spcAft>
              <a:buFont typeface="Arial" panose="020B0604020202020204" pitchFamily="34" charset="0"/>
              <a:buChar char="•"/>
            </a:pPr>
            <a:r>
              <a:rPr lang="en-US" sz="1408">
                <a:solidFill>
                  <a:srgbClr val="53575A"/>
                </a:solidFill>
              </a:rPr>
              <a:t>Third level bullet</a:t>
            </a:r>
          </a:p>
          <a:p>
            <a:pPr marL="1325952" lvl="3" indent="-311988">
              <a:spcAft>
                <a:spcPts val="650"/>
              </a:spcAft>
              <a:buFont typeface="Courier New" panose="02070309020205020404" pitchFamily="49" charset="0"/>
              <a:buChar char="o"/>
            </a:pPr>
            <a:r>
              <a:rPr lang="en-US" sz="1192">
                <a:solidFill>
                  <a:srgbClr val="53575A"/>
                </a:solidFill>
              </a:rPr>
              <a:t>Fourth level bullet </a:t>
            </a:r>
          </a:p>
        </p:txBody>
      </p:sp>
      <p:pic>
        <p:nvPicPr>
          <p:cNvPr id="9" name="Picture 8" descr="A picture containing food&#10;&#10;Description automatically generated">
            <a:extLst>
              <a:ext uri="{FF2B5EF4-FFF2-40B4-BE49-F238E27FC236}">
                <a16:creationId xmlns:a16="http://schemas.microsoft.com/office/drawing/2014/main" id="{10CF9F80-E5D7-8D42-89E4-B498BA5929FE}"/>
              </a:ext>
            </a:extLst>
          </p:cNvPr>
          <p:cNvPicPr>
            <a:picLocks noChangeAspect="1"/>
          </p:cNvPicPr>
          <p:nvPr userDrawn="1"/>
        </p:nvPicPr>
        <p:blipFill>
          <a:blip r:embed="rId2"/>
          <a:stretch>
            <a:fillRect/>
          </a:stretch>
        </p:blipFill>
        <p:spPr>
          <a:xfrm>
            <a:off x="576000" y="6220725"/>
            <a:ext cx="1056000" cy="341430"/>
          </a:xfrm>
          <a:prstGeom prst="rect">
            <a:avLst/>
          </a:prstGeom>
        </p:spPr>
      </p:pic>
    </p:spTree>
    <p:extLst>
      <p:ext uri="{BB962C8B-B14F-4D97-AF65-F5344CB8AC3E}">
        <p14:creationId xmlns:p14="http://schemas.microsoft.com/office/powerpoint/2010/main" val="192438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91133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7F892-4B62-463D-B048-6BD2A4253CA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1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308458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59804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311828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192710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136676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2911-2882-4299-A6A6-EEAB7A9B9349}"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7F892-4B62-463D-B048-6BD2A4253CAD}" type="slidenum">
              <a:rPr lang="en-US" smtClean="0"/>
              <a:t>‹#›</a:t>
            </a:fld>
            <a:endParaRPr lang="en-US" dirty="0"/>
          </a:p>
        </p:txBody>
      </p:sp>
    </p:spTree>
    <p:extLst>
      <p:ext uri="{BB962C8B-B14F-4D97-AF65-F5344CB8AC3E}">
        <p14:creationId xmlns:p14="http://schemas.microsoft.com/office/powerpoint/2010/main" val="346753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B362911-2882-4299-A6A6-EEAB7A9B9349}" type="datetimeFigureOut">
              <a:rPr lang="en-US" smtClean="0"/>
              <a:t>6/3/2020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CE7F892-4B62-463D-B048-6BD2A4253CAD}" type="slidenum">
              <a:rPr lang="en-US" smtClean="0"/>
              <a:t>‹#›</a:t>
            </a:fld>
            <a:endParaRPr lang="en-US" dirty="0"/>
          </a:p>
        </p:txBody>
      </p:sp>
    </p:spTree>
    <p:extLst>
      <p:ext uri="{BB962C8B-B14F-4D97-AF65-F5344CB8AC3E}">
        <p14:creationId xmlns:p14="http://schemas.microsoft.com/office/powerpoint/2010/main" val="58147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hyperlink" Target="http://documents.worldbank.org/curated/en/419831468009295190/African-water-utilities-regional-comparative-utility-creditworthiness-assessment-repor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ats.oecd.org/gloss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merald.com/insight/content/doi/10.1108/IJIF-03-2018-0028/full/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hevel@gcrratings.com" TargetMode="External"/><Relationship Id="rId2" Type="http://schemas.openxmlformats.org/officeDocument/2006/relationships/hyperlink" Target="mailto:Jeremy.Gorelick@wellersimpact.com"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mailto:info@rockblue.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3.dupaco.com/dupaco/images/interior/credit-score-chart.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eekingalpha.com/article/228415-why-credit-ratings-are-still-important-in-determining-stock-valu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euroratings.co.uk/index.php?option=com_content&amp;view=article&amp;id=87:rating-municipalit&amp;catid=42:typy-ratingov&amp;Itemid=27&amp;lang=en"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2.gnb.ca/content/dam/gnb/Departments/trans/pdf/en/Publications/LongTermStartegicCapitalPlanningFramework.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620FF8-08C4-4AE4-BDC3-9C32E74DC4A8}"/>
              </a:ext>
            </a:extLst>
          </p:cNvPr>
          <p:cNvSpPr>
            <a:spLocks noGrp="1"/>
          </p:cNvSpPr>
          <p:nvPr>
            <p:ph type="title"/>
          </p:nvPr>
        </p:nvSpPr>
        <p:spPr>
          <a:xfrm>
            <a:off x="5522600" y="758952"/>
            <a:ext cx="5157591" cy="4041648"/>
          </a:xfrm>
        </p:spPr>
        <p:txBody>
          <a:bodyPr vert="horz" lIns="91440" tIns="45720" rIns="91440" bIns="45720" rtlCol="0" anchor="b">
            <a:normAutofit/>
          </a:bodyPr>
          <a:lstStyle/>
          <a:p>
            <a:pPr>
              <a:lnSpc>
                <a:spcPct val="85000"/>
              </a:lnSpc>
            </a:pPr>
            <a:r>
              <a:rPr lang="en-US" sz="4000" b="1" dirty="0">
                <a:solidFill>
                  <a:srgbClr val="FFFFFF"/>
                </a:solidFill>
              </a:rPr>
              <a:t>Access to Finance and the Role of Financial Creditworthiness for Water Utilities</a:t>
            </a:r>
          </a:p>
        </p:txBody>
      </p:sp>
      <p:sp useBgFill="1">
        <p:nvSpPr>
          <p:cNvPr id="16" name="Rectangle 15">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85BDEEE1-3A96-46DC-98DB-AFBD444932A8}"/>
              </a:ext>
            </a:extLst>
          </p:cNvPr>
          <p:cNvSpPr txBox="1">
            <a:spLocks/>
          </p:cNvSpPr>
          <p:nvPr/>
        </p:nvSpPr>
        <p:spPr>
          <a:xfrm>
            <a:off x="3352800" y="5179289"/>
            <a:ext cx="9144000" cy="1707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Dr Jeremy Gorelick, Eyal Shevel </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June 2020</a:t>
            </a:r>
          </a:p>
        </p:txBody>
      </p:sp>
      <p:pic>
        <p:nvPicPr>
          <p:cNvPr id="6" name="Picture 5" descr="A close up of a logo&#10;&#10;Description automatically generated">
            <a:extLst>
              <a:ext uri="{FF2B5EF4-FFF2-40B4-BE49-F238E27FC236}">
                <a16:creationId xmlns:a16="http://schemas.microsoft.com/office/drawing/2014/main" id="{CE908F14-97A0-4343-A865-917E9C9C3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44" y="1486868"/>
            <a:ext cx="4110048" cy="3692421"/>
          </a:xfrm>
          <a:prstGeom prst="rect">
            <a:avLst/>
          </a:prstGeom>
        </p:spPr>
      </p:pic>
    </p:spTree>
    <p:extLst>
      <p:ext uri="{BB962C8B-B14F-4D97-AF65-F5344CB8AC3E}">
        <p14:creationId xmlns:p14="http://schemas.microsoft.com/office/powerpoint/2010/main" val="140640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1A0F-E798-41CA-B685-9D32F5524DD3}"/>
              </a:ext>
            </a:extLst>
          </p:cNvPr>
          <p:cNvSpPr>
            <a:spLocks noGrp="1"/>
          </p:cNvSpPr>
          <p:nvPr>
            <p:ph type="title"/>
          </p:nvPr>
        </p:nvSpPr>
        <p:spPr/>
        <p:txBody>
          <a:bodyPr/>
          <a:lstStyle/>
          <a:p>
            <a:r>
              <a:rPr lang="en-GB" dirty="0"/>
              <a:t>How does creditworthiness impact the types of funding available?</a:t>
            </a:r>
          </a:p>
        </p:txBody>
      </p:sp>
      <p:sp>
        <p:nvSpPr>
          <p:cNvPr id="4" name="Title 1">
            <a:extLst>
              <a:ext uri="{FF2B5EF4-FFF2-40B4-BE49-F238E27FC236}">
                <a16:creationId xmlns:a16="http://schemas.microsoft.com/office/drawing/2014/main" id="{A5A501D5-374F-4D0D-A064-95F5C73C227B}"/>
              </a:ext>
            </a:extLst>
          </p:cNvPr>
          <p:cNvSpPr txBox="1">
            <a:spLocks/>
          </p:cNvSpPr>
          <p:nvPr/>
        </p:nvSpPr>
        <p:spPr>
          <a:xfrm>
            <a:off x="1688711" y="1783728"/>
            <a:ext cx="7648575" cy="495982"/>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t>Accessing Commercial Financing Entails Being Creditworthy. To Be Creditworthy Service Providers Must Achieve Reasonable  Financial Sustainability</a:t>
            </a:r>
          </a:p>
        </p:txBody>
      </p:sp>
      <p:grpSp>
        <p:nvGrpSpPr>
          <p:cNvPr id="29" name="Group 25">
            <a:extLst>
              <a:ext uri="{FF2B5EF4-FFF2-40B4-BE49-F238E27FC236}">
                <a16:creationId xmlns:a16="http://schemas.microsoft.com/office/drawing/2014/main" id="{FB4D0E1F-741F-4BD9-B0EC-7395A0C30884}"/>
              </a:ext>
            </a:extLst>
          </p:cNvPr>
          <p:cNvGrpSpPr>
            <a:grpSpLocks/>
          </p:cNvGrpSpPr>
          <p:nvPr/>
        </p:nvGrpSpPr>
        <p:grpSpPr bwMode="auto">
          <a:xfrm>
            <a:off x="1672729" y="1453647"/>
            <a:ext cx="7973661" cy="4838662"/>
            <a:chOff x="-1045" y="864"/>
            <a:chExt cx="6480" cy="3024"/>
          </a:xfrm>
        </p:grpSpPr>
        <p:sp>
          <p:nvSpPr>
            <p:cNvPr id="30" name="Rectangle 10">
              <a:extLst>
                <a:ext uri="{FF2B5EF4-FFF2-40B4-BE49-F238E27FC236}">
                  <a16:creationId xmlns:a16="http://schemas.microsoft.com/office/drawing/2014/main" id="{0DDA7846-0E48-4BB7-9E00-049ED8BD6721}"/>
                </a:ext>
              </a:extLst>
            </p:cNvPr>
            <p:cNvSpPr>
              <a:spLocks noChangeArrowheads="1"/>
            </p:cNvSpPr>
            <p:nvPr/>
          </p:nvSpPr>
          <p:spPr bwMode="auto">
            <a:xfrm>
              <a:off x="19" y="1520"/>
              <a:ext cx="1548" cy="504"/>
            </a:xfrm>
            <a:prstGeom prst="rect">
              <a:avLst/>
            </a:prstGeom>
            <a:solidFill>
              <a:srgbClr val="0070C0"/>
            </a:solidFill>
            <a:ln w="12700">
              <a:solidFill>
                <a:schemeClr val="tx1"/>
              </a:solidFill>
              <a:miter lim="800000"/>
              <a:headEnd/>
              <a:tailEnd/>
            </a:ln>
          </p:spPr>
          <p:txBody>
            <a:bodyPr wrap="none" anchor="ctr"/>
            <a:lstStyle/>
            <a:p>
              <a:pPr algn="ctr" eaLnBrk="0" hangingPunct="0"/>
              <a:r>
                <a:rPr lang="en-US" sz="1400" b="1" dirty="0">
                  <a:solidFill>
                    <a:schemeClr val="tx1"/>
                  </a:solidFill>
                  <a:latin typeface="+mn-lt"/>
                  <a:cs typeface="Times New Roman" pitchFamily="18" charset="0"/>
                </a:rPr>
                <a:t>Fully Creditworthy </a:t>
              </a:r>
            </a:p>
          </p:txBody>
        </p:sp>
        <p:sp>
          <p:nvSpPr>
            <p:cNvPr id="31" name="Rectangle 11">
              <a:extLst>
                <a:ext uri="{FF2B5EF4-FFF2-40B4-BE49-F238E27FC236}">
                  <a16:creationId xmlns:a16="http://schemas.microsoft.com/office/drawing/2014/main" id="{6CFD6CBD-9ADE-4847-BA1B-FE177BBB8241}"/>
                </a:ext>
              </a:extLst>
            </p:cNvPr>
            <p:cNvSpPr>
              <a:spLocks noChangeArrowheads="1"/>
            </p:cNvSpPr>
            <p:nvPr/>
          </p:nvSpPr>
          <p:spPr bwMode="auto">
            <a:xfrm>
              <a:off x="-1045" y="3419"/>
              <a:ext cx="2612" cy="461"/>
            </a:xfrm>
            <a:prstGeom prst="rect">
              <a:avLst/>
            </a:prstGeom>
            <a:solidFill>
              <a:srgbClr val="666666"/>
            </a:solidFill>
            <a:ln w="12700">
              <a:solidFill>
                <a:schemeClr val="tx1"/>
              </a:solidFill>
              <a:miter lim="800000"/>
              <a:headEnd/>
              <a:tailEnd/>
            </a:ln>
          </p:spPr>
          <p:txBody>
            <a:bodyPr wrap="none" anchor="ctr"/>
            <a:lstStyle/>
            <a:p>
              <a:pPr algn="ctr" eaLnBrk="0" hangingPunct="0"/>
              <a:r>
                <a:rPr lang="en-US" sz="1400" b="1" dirty="0">
                  <a:solidFill>
                    <a:schemeClr val="tx1"/>
                  </a:solidFill>
                  <a:latin typeface="+mn-lt"/>
                  <a:cs typeface="Times New Roman" pitchFamily="18" charset="0"/>
                </a:rPr>
                <a:t>Unviable </a:t>
              </a:r>
              <a:r>
                <a:rPr lang="en-US" sz="1400" b="1" dirty="0">
                  <a:latin typeface="+mn-lt"/>
                  <a:cs typeface="Times New Roman" pitchFamily="18" charset="0"/>
                </a:rPr>
                <a:t>Provider</a:t>
              </a:r>
              <a:endParaRPr lang="en-US" sz="1400" b="1" dirty="0">
                <a:solidFill>
                  <a:schemeClr val="tx1"/>
                </a:solidFill>
                <a:latin typeface="+mn-lt"/>
                <a:cs typeface="Times New Roman" pitchFamily="18" charset="0"/>
              </a:endParaRPr>
            </a:p>
          </p:txBody>
        </p:sp>
        <p:sp>
          <p:nvSpPr>
            <p:cNvPr id="32" name="Rectangle 12">
              <a:extLst>
                <a:ext uri="{FF2B5EF4-FFF2-40B4-BE49-F238E27FC236}">
                  <a16:creationId xmlns:a16="http://schemas.microsoft.com/office/drawing/2014/main" id="{11A4D3C7-AF7A-493F-9EA2-639B6802AEA4}"/>
                </a:ext>
              </a:extLst>
            </p:cNvPr>
            <p:cNvSpPr>
              <a:spLocks noChangeArrowheads="1"/>
            </p:cNvSpPr>
            <p:nvPr/>
          </p:nvSpPr>
          <p:spPr bwMode="auto">
            <a:xfrm>
              <a:off x="-775" y="2957"/>
              <a:ext cx="2342" cy="467"/>
            </a:xfrm>
            <a:prstGeom prst="rect">
              <a:avLst/>
            </a:prstGeom>
            <a:solidFill>
              <a:srgbClr val="002A6C"/>
            </a:solidFill>
            <a:ln w="12700">
              <a:solidFill>
                <a:schemeClr val="tx1"/>
              </a:solidFill>
              <a:miter lim="800000"/>
              <a:headEnd/>
              <a:tailEnd/>
            </a:ln>
          </p:spPr>
          <p:txBody>
            <a:bodyPr wrap="none" anchor="ctr"/>
            <a:lstStyle/>
            <a:p>
              <a:pPr algn="ctr" eaLnBrk="0" hangingPunct="0"/>
              <a:r>
                <a:rPr lang="en-US" sz="1400" b="1" dirty="0">
                  <a:solidFill>
                    <a:schemeClr val="bg1"/>
                  </a:solidFill>
                  <a:latin typeface="+mn-lt"/>
                  <a:cs typeface="Times New Roman" pitchFamily="18" charset="0"/>
                </a:rPr>
                <a:t>Pay-As-You-Go </a:t>
              </a:r>
            </a:p>
            <a:p>
              <a:pPr algn="ctr" eaLnBrk="0" hangingPunct="0"/>
              <a:r>
                <a:rPr lang="en-US" sz="1400" b="1" dirty="0">
                  <a:solidFill>
                    <a:schemeClr val="bg1"/>
                  </a:solidFill>
                  <a:latin typeface="+mn-lt"/>
                  <a:cs typeface="Times New Roman" pitchFamily="18" charset="0"/>
                </a:rPr>
                <a:t>Recovery of Cash Outlays</a:t>
              </a:r>
            </a:p>
          </p:txBody>
        </p:sp>
        <p:sp>
          <p:nvSpPr>
            <p:cNvPr id="33" name="Rectangle 13">
              <a:extLst>
                <a:ext uri="{FF2B5EF4-FFF2-40B4-BE49-F238E27FC236}">
                  <a16:creationId xmlns:a16="http://schemas.microsoft.com/office/drawing/2014/main" id="{CAFB8C45-6A31-4F98-A550-F6E4AAA94D1F}"/>
                </a:ext>
              </a:extLst>
            </p:cNvPr>
            <p:cNvSpPr>
              <a:spLocks noChangeArrowheads="1"/>
            </p:cNvSpPr>
            <p:nvPr/>
          </p:nvSpPr>
          <p:spPr bwMode="auto">
            <a:xfrm>
              <a:off x="-521" y="2488"/>
              <a:ext cx="2088" cy="464"/>
            </a:xfrm>
            <a:prstGeom prst="rect">
              <a:avLst/>
            </a:prstGeom>
            <a:solidFill>
              <a:srgbClr val="CCCCCC"/>
            </a:solidFill>
            <a:ln w="12700">
              <a:solidFill>
                <a:srgbClr val="333300"/>
              </a:solidFill>
              <a:miter lim="800000"/>
              <a:headEnd/>
              <a:tailEnd/>
            </a:ln>
          </p:spPr>
          <p:txBody>
            <a:bodyPr wrap="none" anchor="ctr"/>
            <a:lstStyle/>
            <a:p>
              <a:pPr algn="ctr" eaLnBrk="0" hangingPunct="0"/>
              <a:r>
                <a:rPr lang="en-US" sz="1400" b="1" dirty="0">
                  <a:solidFill>
                    <a:schemeClr val="tx1"/>
                  </a:solidFill>
                  <a:latin typeface="+mn-lt"/>
                  <a:cs typeface="Times New Roman" pitchFamily="18" charset="0"/>
                </a:rPr>
                <a:t>Operating Cost Recovery </a:t>
              </a:r>
            </a:p>
          </p:txBody>
        </p:sp>
        <p:sp>
          <p:nvSpPr>
            <p:cNvPr id="34" name="Rectangle 14">
              <a:extLst>
                <a:ext uri="{FF2B5EF4-FFF2-40B4-BE49-F238E27FC236}">
                  <a16:creationId xmlns:a16="http://schemas.microsoft.com/office/drawing/2014/main" id="{B846E38F-7B4D-455D-A768-A1AAC9CE02A5}"/>
                </a:ext>
              </a:extLst>
            </p:cNvPr>
            <p:cNvSpPr>
              <a:spLocks noChangeArrowheads="1"/>
            </p:cNvSpPr>
            <p:nvPr/>
          </p:nvSpPr>
          <p:spPr bwMode="auto">
            <a:xfrm>
              <a:off x="-250" y="2024"/>
              <a:ext cx="1817" cy="461"/>
            </a:xfrm>
            <a:prstGeom prst="rect">
              <a:avLst/>
            </a:prstGeom>
            <a:solidFill>
              <a:srgbClr val="C2113A"/>
            </a:solidFill>
            <a:ln w="12700">
              <a:solidFill>
                <a:schemeClr val="tx1"/>
              </a:solidFill>
              <a:miter lim="800000"/>
              <a:headEnd/>
              <a:tailEnd/>
            </a:ln>
          </p:spPr>
          <p:txBody>
            <a:bodyPr wrap="none" anchor="ctr"/>
            <a:lstStyle/>
            <a:p>
              <a:pPr algn="ctr" eaLnBrk="0" hangingPunct="0"/>
              <a:r>
                <a:rPr lang="en-US" sz="1400" b="1" dirty="0">
                  <a:solidFill>
                    <a:schemeClr val="tx1"/>
                  </a:solidFill>
                  <a:latin typeface="+mn-lt"/>
                  <a:cs typeface="Times New Roman" pitchFamily="18" charset="0"/>
                </a:rPr>
                <a:t>Financially Sustainable</a:t>
              </a:r>
            </a:p>
          </p:txBody>
        </p:sp>
        <p:sp>
          <p:nvSpPr>
            <p:cNvPr id="35" name="Rectangle 20">
              <a:extLst>
                <a:ext uri="{FF2B5EF4-FFF2-40B4-BE49-F238E27FC236}">
                  <a16:creationId xmlns:a16="http://schemas.microsoft.com/office/drawing/2014/main" id="{8522FC2B-04F0-48A0-A3F5-C325900C2A66}"/>
                </a:ext>
              </a:extLst>
            </p:cNvPr>
            <p:cNvSpPr>
              <a:spLocks noChangeArrowheads="1"/>
            </p:cNvSpPr>
            <p:nvPr/>
          </p:nvSpPr>
          <p:spPr bwMode="auto">
            <a:xfrm>
              <a:off x="4302" y="864"/>
              <a:ext cx="113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solidFill>
                  <a:prstClr val="black"/>
                </a:solidFill>
                <a:latin typeface="+mn-lt"/>
              </a:endParaRPr>
            </a:p>
          </p:txBody>
        </p:sp>
      </p:grpSp>
      <p:sp>
        <p:nvSpPr>
          <p:cNvPr id="36" name="Rectangle 10">
            <a:extLst>
              <a:ext uri="{FF2B5EF4-FFF2-40B4-BE49-F238E27FC236}">
                <a16:creationId xmlns:a16="http://schemas.microsoft.com/office/drawing/2014/main" id="{E919B5EB-5DEE-43CA-BC89-537EFBB9A5D5}"/>
              </a:ext>
            </a:extLst>
          </p:cNvPr>
          <p:cNvSpPr>
            <a:spLocks noChangeArrowheads="1"/>
          </p:cNvSpPr>
          <p:nvPr/>
        </p:nvSpPr>
        <p:spPr bwMode="auto">
          <a:xfrm>
            <a:off x="4883085" y="2489636"/>
            <a:ext cx="3030899" cy="806443"/>
          </a:xfrm>
          <a:prstGeom prst="rect">
            <a:avLst/>
          </a:prstGeom>
          <a:noFill/>
          <a:ln w="12700">
            <a:solidFill>
              <a:schemeClr val="tx1"/>
            </a:solidFill>
            <a:miter lim="800000"/>
            <a:headEnd/>
            <a:tailEnd/>
          </a:ln>
        </p:spPr>
        <p:txBody>
          <a:bodyPr wrap="none" anchor="ctr"/>
          <a:lstStyle/>
          <a:p>
            <a:pPr algn="ctr" eaLnBrk="0" hangingPunct="0"/>
            <a:r>
              <a:rPr lang="en-US" sz="1200" dirty="0">
                <a:latin typeface="+mn-lt"/>
                <a:cs typeface="Times New Roman" pitchFamily="18" charset="0"/>
              </a:rPr>
              <a:t>Financially Sustainable + </a:t>
            </a:r>
          </a:p>
          <a:p>
            <a:pPr algn="ctr" eaLnBrk="0" hangingPunct="0"/>
            <a:r>
              <a:rPr lang="en-US" sz="1200" dirty="0">
                <a:latin typeface="+mn-lt"/>
                <a:cs typeface="Times New Roman" pitchFamily="18" charset="0"/>
              </a:rPr>
              <a:t>Country Conditions and</a:t>
            </a:r>
          </a:p>
          <a:p>
            <a:pPr algn="ctr" eaLnBrk="0" hangingPunct="0"/>
            <a:r>
              <a:rPr lang="en-US" sz="1200" dirty="0">
                <a:latin typeface="+mn-lt"/>
                <a:cs typeface="Times New Roman" pitchFamily="18" charset="0"/>
              </a:rPr>
              <a:t> Developed Financial Markets </a:t>
            </a:r>
          </a:p>
        </p:txBody>
      </p:sp>
      <p:sp>
        <p:nvSpPr>
          <p:cNvPr id="37" name="Rectangle 11">
            <a:extLst>
              <a:ext uri="{FF2B5EF4-FFF2-40B4-BE49-F238E27FC236}">
                <a16:creationId xmlns:a16="http://schemas.microsoft.com/office/drawing/2014/main" id="{E90F189C-A7A3-483C-9582-D7EB1E632778}"/>
              </a:ext>
            </a:extLst>
          </p:cNvPr>
          <p:cNvSpPr>
            <a:spLocks noChangeArrowheads="1"/>
          </p:cNvSpPr>
          <p:nvPr/>
        </p:nvSpPr>
        <p:spPr bwMode="auto">
          <a:xfrm>
            <a:off x="4880983" y="5550384"/>
            <a:ext cx="3033002" cy="737640"/>
          </a:xfrm>
          <a:prstGeom prst="rect">
            <a:avLst/>
          </a:prstGeom>
          <a:noFill/>
          <a:ln w="12700">
            <a:solidFill>
              <a:schemeClr val="tx1"/>
            </a:solidFill>
            <a:miter lim="800000"/>
            <a:headEnd/>
            <a:tailEnd/>
          </a:ln>
        </p:spPr>
        <p:txBody>
          <a:bodyPr wrap="none" anchor="ctr"/>
          <a:lstStyle/>
          <a:p>
            <a:pPr algn="ctr" eaLnBrk="0" hangingPunct="0"/>
            <a:r>
              <a:rPr lang="en-US" sz="1200" dirty="0">
                <a:solidFill>
                  <a:schemeClr val="tx1"/>
                </a:solidFill>
                <a:latin typeface="+mn-lt"/>
                <a:cs typeface="Times New Roman" pitchFamily="18" charset="0"/>
              </a:rPr>
              <a:t>Capital &amp; Operational</a:t>
            </a:r>
          </a:p>
          <a:p>
            <a:pPr algn="ctr" eaLnBrk="0" hangingPunct="0"/>
            <a:r>
              <a:rPr lang="en-US" sz="1200" dirty="0">
                <a:solidFill>
                  <a:schemeClr val="tx1"/>
                </a:solidFill>
                <a:latin typeface="+mn-lt"/>
                <a:cs typeface="Times New Roman" pitchFamily="18" charset="0"/>
              </a:rPr>
              <a:t>Subsidies Needed </a:t>
            </a:r>
          </a:p>
        </p:txBody>
      </p:sp>
      <p:sp>
        <p:nvSpPr>
          <p:cNvPr id="38" name="Rectangle 12">
            <a:extLst>
              <a:ext uri="{FF2B5EF4-FFF2-40B4-BE49-F238E27FC236}">
                <a16:creationId xmlns:a16="http://schemas.microsoft.com/office/drawing/2014/main" id="{660B090E-3CD6-4DF0-99C8-D8B9193E2102}"/>
              </a:ext>
            </a:extLst>
          </p:cNvPr>
          <p:cNvSpPr>
            <a:spLocks noChangeArrowheads="1"/>
          </p:cNvSpPr>
          <p:nvPr/>
        </p:nvSpPr>
        <p:spPr bwMode="auto">
          <a:xfrm>
            <a:off x="4880982" y="4808459"/>
            <a:ext cx="3032590" cy="737640"/>
          </a:xfrm>
          <a:prstGeom prst="rect">
            <a:avLst/>
          </a:prstGeom>
          <a:noFill/>
          <a:ln w="12700">
            <a:solidFill>
              <a:schemeClr val="tx1"/>
            </a:solidFill>
            <a:miter lim="800000"/>
            <a:headEnd/>
            <a:tailEnd/>
          </a:ln>
        </p:spPr>
        <p:txBody>
          <a:bodyPr wrap="none" anchor="ctr"/>
          <a:lstStyle/>
          <a:p>
            <a:pPr algn="ctr" eaLnBrk="0" hangingPunct="0"/>
            <a:r>
              <a:rPr lang="en-US" sz="1200" dirty="0">
                <a:solidFill>
                  <a:schemeClr val="tx1"/>
                </a:solidFill>
                <a:latin typeface="+mn-lt"/>
                <a:cs typeface="Times New Roman" pitchFamily="18" charset="0"/>
              </a:rPr>
              <a:t>Capital subsidies needed</a:t>
            </a:r>
            <a:endParaRPr lang="en-US" sz="1200" dirty="0">
              <a:cs typeface="Times New Roman" pitchFamily="18" charset="0"/>
            </a:endParaRPr>
          </a:p>
        </p:txBody>
      </p:sp>
      <p:sp>
        <p:nvSpPr>
          <p:cNvPr id="39" name="Rectangle 13">
            <a:extLst>
              <a:ext uri="{FF2B5EF4-FFF2-40B4-BE49-F238E27FC236}">
                <a16:creationId xmlns:a16="http://schemas.microsoft.com/office/drawing/2014/main" id="{C8505CE5-F9ED-465C-942E-E5EB1F629234}"/>
              </a:ext>
            </a:extLst>
          </p:cNvPr>
          <p:cNvSpPr>
            <a:spLocks noChangeArrowheads="1"/>
          </p:cNvSpPr>
          <p:nvPr/>
        </p:nvSpPr>
        <p:spPr bwMode="auto">
          <a:xfrm>
            <a:off x="4883085" y="4051783"/>
            <a:ext cx="3030899" cy="764445"/>
          </a:xfrm>
          <a:prstGeom prst="rect">
            <a:avLst/>
          </a:prstGeom>
          <a:noFill/>
          <a:ln w="12700">
            <a:solidFill>
              <a:srgbClr val="333300"/>
            </a:solidFill>
            <a:miter lim="800000"/>
            <a:headEnd/>
            <a:tailEnd/>
          </a:ln>
        </p:spPr>
        <p:txBody>
          <a:bodyPr wrap="none" anchor="ctr"/>
          <a:lstStyle/>
          <a:p>
            <a:pPr algn="ctr" eaLnBrk="0" hangingPunct="0"/>
            <a:r>
              <a:rPr lang="en-US" sz="1200" dirty="0">
                <a:solidFill>
                  <a:schemeClr val="tx1"/>
                </a:solidFill>
                <a:latin typeface="+mn-lt"/>
                <a:cs typeface="Times New Roman" pitchFamily="18" charset="0"/>
              </a:rPr>
              <a:t>Profitable in Any Given Year</a:t>
            </a:r>
          </a:p>
          <a:p>
            <a:pPr algn="ctr" eaLnBrk="0" hangingPunct="0"/>
            <a:r>
              <a:rPr lang="en-US" sz="1200" dirty="0">
                <a:solidFill>
                  <a:schemeClr val="tx1"/>
                </a:solidFill>
                <a:latin typeface="+mn-lt"/>
                <a:cs typeface="Times New Roman" pitchFamily="18" charset="0"/>
              </a:rPr>
              <a:t>But Not Sustainable in Long-Term</a:t>
            </a:r>
          </a:p>
        </p:txBody>
      </p:sp>
      <p:sp>
        <p:nvSpPr>
          <p:cNvPr id="40" name="Rectangle 14">
            <a:extLst>
              <a:ext uri="{FF2B5EF4-FFF2-40B4-BE49-F238E27FC236}">
                <a16:creationId xmlns:a16="http://schemas.microsoft.com/office/drawing/2014/main" id="{EBF08C37-F006-47C8-BCE9-887643D6A9D5}"/>
              </a:ext>
            </a:extLst>
          </p:cNvPr>
          <p:cNvSpPr>
            <a:spLocks noChangeArrowheads="1"/>
          </p:cNvSpPr>
          <p:nvPr/>
        </p:nvSpPr>
        <p:spPr bwMode="auto">
          <a:xfrm>
            <a:off x="4883085" y="3306263"/>
            <a:ext cx="3030899" cy="737640"/>
          </a:xfrm>
          <a:prstGeom prst="rect">
            <a:avLst/>
          </a:prstGeom>
          <a:noFill/>
          <a:ln w="12700">
            <a:solidFill>
              <a:schemeClr val="tx1"/>
            </a:solidFill>
            <a:miter lim="800000"/>
            <a:headEnd/>
            <a:tailEnd/>
          </a:ln>
        </p:spPr>
        <p:txBody>
          <a:bodyPr wrap="none" anchor="ctr"/>
          <a:lstStyle/>
          <a:p>
            <a:pPr algn="ctr" eaLnBrk="0" hangingPunct="0"/>
            <a:r>
              <a:rPr lang="en-US" sz="1200" dirty="0">
                <a:latin typeface="+mn-lt"/>
                <a:cs typeface="Times New Roman" pitchFamily="18" charset="0"/>
              </a:rPr>
              <a:t>Revenue + Other Reliable Resources </a:t>
            </a:r>
          </a:p>
          <a:p>
            <a:pPr algn="ctr" eaLnBrk="0" hangingPunct="0"/>
            <a:r>
              <a:rPr lang="en-US" sz="1200" dirty="0">
                <a:latin typeface="+mn-lt"/>
                <a:cs typeface="Times New Roman" pitchFamily="18" charset="0"/>
              </a:rPr>
              <a:t>Covers Full Cost of Service Providing and </a:t>
            </a:r>
          </a:p>
          <a:p>
            <a:pPr algn="ctr" eaLnBrk="0" hangingPunct="0"/>
            <a:r>
              <a:rPr lang="en-US" sz="1200" dirty="0">
                <a:latin typeface="+mn-lt"/>
                <a:cs typeface="Times New Roman" pitchFamily="18" charset="0"/>
              </a:rPr>
              <a:t>Sustaining Service </a:t>
            </a:r>
          </a:p>
        </p:txBody>
      </p:sp>
      <p:sp>
        <p:nvSpPr>
          <p:cNvPr id="42" name="Rectangle 41">
            <a:extLst>
              <a:ext uri="{FF2B5EF4-FFF2-40B4-BE49-F238E27FC236}">
                <a16:creationId xmlns:a16="http://schemas.microsoft.com/office/drawing/2014/main" id="{5C937ACA-B530-4ECB-B1B2-A336100CF750}"/>
              </a:ext>
            </a:extLst>
          </p:cNvPr>
          <p:cNvSpPr/>
          <p:nvPr/>
        </p:nvSpPr>
        <p:spPr bwMode="auto">
          <a:xfrm>
            <a:off x="7913572" y="2489636"/>
            <a:ext cx="1905000" cy="379838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p:txBody>
      </p:sp>
      <p:sp>
        <p:nvSpPr>
          <p:cNvPr id="43" name="Isosceles Triangle 42">
            <a:extLst>
              <a:ext uri="{FF2B5EF4-FFF2-40B4-BE49-F238E27FC236}">
                <a16:creationId xmlns:a16="http://schemas.microsoft.com/office/drawing/2014/main" id="{E54E17D3-82A2-47C8-B9FA-1A47A1F44E00}"/>
              </a:ext>
            </a:extLst>
          </p:cNvPr>
          <p:cNvSpPr/>
          <p:nvPr/>
        </p:nvSpPr>
        <p:spPr bwMode="auto">
          <a:xfrm rot="16200000">
            <a:off x="8278275" y="3379427"/>
            <a:ext cx="1514255" cy="1566342"/>
          </a:xfrm>
          <a:prstGeom prst="triangle">
            <a:avLst>
              <a:gd name="adj" fmla="val 54310"/>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p:txBody>
      </p:sp>
      <p:sp>
        <p:nvSpPr>
          <p:cNvPr id="44" name="Flowchart: Off-page Connector 43">
            <a:extLst>
              <a:ext uri="{FF2B5EF4-FFF2-40B4-BE49-F238E27FC236}">
                <a16:creationId xmlns:a16="http://schemas.microsoft.com/office/drawing/2014/main" id="{7332EFB4-EBDE-44F0-8703-9E2433BCFB88}"/>
              </a:ext>
            </a:extLst>
          </p:cNvPr>
          <p:cNvSpPr/>
          <p:nvPr/>
        </p:nvSpPr>
        <p:spPr bwMode="auto">
          <a:xfrm>
            <a:off x="8238456" y="2489636"/>
            <a:ext cx="1600848" cy="2012011"/>
          </a:xfrm>
          <a:prstGeom prst="flowChartOffpageConnector">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p:txBody>
      </p:sp>
      <p:sp>
        <p:nvSpPr>
          <p:cNvPr id="45" name="Flowchart: Off-page Connector 44">
            <a:extLst>
              <a:ext uri="{FF2B5EF4-FFF2-40B4-BE49-F238E27FC236}">
                <a16:creationId xmlns:a16="http://schemas.microsoft.com/office/drawing/2014/main" id="{F41DC478-DD07-402B-B67F-6366E040234C}"/>
              </a:ext>
            </a:extLst>
          </p:cNvPr>
          <p:cNvSpPr/>
          <p:nvPr/>
        </p:nvSpPr>
        <p:spPr bwMode="auto">
          <a:xfrm>
            <a:off x="8580984" y="2489636"/>
            <a:ext cx="1237588" cy="1478610"/>
          </a:xfrm>
          <a:prstGeom prst="flowChartOffpageConnector">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p:txBody>
      </p:sp>
      <p:sp>
        <p:nvSpPr>
          <p:cNvPr id="46" name="Isosceles Triangle 45">
            <a:extLst>
              <a:ext uri="{FF2B5EF4-FFF2-40B4-BE49-F238E27FC236}">
                <a16:creationId xmlns:a16="http://schemas.microsoft.com/office/drawing/2014/main" id="{D1C9B24D-6163-4206-A07B-6733825A83D0}"/>
              </a:ext>
            </a:extLst>
          </p:cNvPr>
          <p:cNvSpPr/>
          <p:nvPr/>
        </p:nvSpPr>
        <p:spPr bwMode="auto">
          <a:xfrm rot="16200000">
            <a:off x="8534163" y="3113803"/>
            <a:ext cx="1344367" cy="1224453"/>
          </a:xfrm>
          <a:prstGeom prst="triangle">
            <a:avLst>
              <a:gd name="adj" fmla="val 54310"/>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p:txBody>
      </p:sp>
      <p:sp>
        <p:nvSpPr>
          <p:cNvPr id="47" name="TextBox 46">
            <a:extLst>
              <a:ext uri="{FF2B5EF4-FFF2-40B4-BE49-F238E27FC236}">
                <a16:creationId xmlns:a16="http://schemas.microsoft.com/office/drawing/2014/main" id="{F6F4EA46-EB73-47B1-B7F6-A7B0D58A485F}"/>
              </a:ext>
            </a:extLst>
          </p:cNvPr>
          <p:cNvSpPr txBox="1"/>
          <p:nvPr/>
        </p:nvSpPr>
        <p:spPr>
          <a:xfrm>
            <a:off x="8599783" y="2609807"/>
            <a:ext cx="1218789" cy="523220"/>
          </a:xfrm>
          <a:prstGeom prst="rect">
            <a:avLst/>
          </a:prstGeom>
          <a:solidFill>
            <a:schemeClr val="bg1">
              <a:lumMod val="75000"/>
            </a:schemeClr>
          </a:solidFill>
        </p:spPr>
        <p:txBody>
          <a:bodyPr wrap="square" rtlCol="0">
            <a:spAutoFit/>
          </a:bodyPr>
          <a:lstStyle/>
          <a:p>
            <a:pPr algn="l"/>
            <a:r>
              <a:rPr lang="en-US" sz="1400" dirty="0"/>
              <a:t>Commercial Finance</a:t>
            </a:r>
          </a:p>
        </p:txBody>
      </p:sp>
      <p:sp>
        <p:nvSpPr>
          <p:cNvPr id="48" name="TextBox 47">
            <a:extLst>
              <a:ext uri="{FF2B5EF4-FFF2-40B4-BE49-F238E27FC236}">
                <a16:creationId xmlns:a16="http://schemas.microsoft.com/office/drawing/2014/main" id="{DD22FFF1-F562-471E-85BF-ABC7B626594F}"/>
              </a:ext>
            </a:extLst>
          </p:cNvPr>
          <p:cNvSpPr txBox="1"/>
          <p:nvPr/>
        </p:nvSpPr>
        <p:spPr>
          <a:xfrm rot="1749597">
            <a:off x="8292818" y="3971396"/>
            <a:ext cx="1402185" cy="461665"/>
          </a:xfrm>
          <a:prstGeom prst="rect">
            <a:avLst/>
          </a:prstGeom>
          <a:solidFill>
            <a:schemeClr val="tx1">
              <a:lumMod val="50000"/>
              <a:lumOff val="50000"/>
            </a:schemeClr>
          </a:solidFill>
        </p:spPr>
        <p:txBody>
          <a:bodyPr wrap="square" rtlCol="0">
            <a:spAutoFit/>
          </a:bodyPr>
          <a:lstStyle/>
          <a:p>
            <a:pPr algn="l"/>
            <a:r>
              <a:rPr lang="en-US" sz="1200" dirty="0">
                <a:solidFill>
                  <a:schemeClr val="bg1"/>
                </a:solidFill>
              </a:rPr>
              <a:t>Concessional</a:t>
            </a:r>
            <a:r>
              <a:rPr lang="en-US" sz="1200" dirty="0"/>
              <a:t> </a:t>
            </a:r>
            <a:r>
              <a:rPr lang="en-US" sz="1200" dirty="0">
                <a:solidFill>
                  <a:schemeClr val="bg1"/>
                </a:solidFill>
              </a:rPr>
              <a:t>Finance</a:t>
            </a:r>
          </a:p>
        </p:txBody>
      </p:sp>
      <p:sp>
        <p:nvSpPr>
          <p:cNvPr id="49" name="TextBox 48">
            <a:extLst>
              <a:ext uri="{FF2B5EF4-FFF2-40B4-BE49-F238E27FC236}">
                <a16:creationId xmlns:a16="http://schemas.microsoft.com/office/drawing/2014/main" id="{96EA1E1F-68EA-4549-9240-6B6BA31AF8EE}"/>
              </a:ext>
            </a:extLst>
          </p:cNvPr>
          <p:cNvSpPr txBox="1"/>
          <p:nvPr/>
        </p:nvSpPr>
        <p:spPr>
          <a:xfrm>
            <a:off x="8333573" y="4998987"/>
            <a:ext cx="721672" cy="307777"/>
          </a:xfrm>
          <a:prstGeom prst="rect">
            <a:avLst/>
          </a:prstGeom>
          <a:solidFill>
            <a:schemeClr val="tx1">
              <a:lumMod val="65000"/>
              <a:lumOff val="35000"/>
            </a:schemeClr>
          </a:solidFill>
        </p:spPr>
        <p:txBody>
          <a:bodyPr wrap="none" rtlCol="0">
            <a:spAutoFit/>
          </a:bodyPr>
          <a:lstStyle/>
          <a:p>
            <a:pPr algn="l"/>
            <a:r>
              <a:rPr lang="en-US" sz="1400" dirty="0">
                <a:solidFill>
                  <a:schemeClr val="bg1"/>
                </a:solidFill>
              </a:rPr>
              <a:t>Grants</a:t>
            </a:r>
          </a:p>
        </p:txBody>
      </p:sp>
      <p:sp>
        <p:nvSpPr>
          <p:cNvPr id="50" name="Diagonal Stripe 49">
            <a:extLst>
              <a:ext uri="{FF2B5EF4-FFF2-40B4-BE49-F238E27FC236}">
                <a16:creationId xmlns:a16="http://schemas.microsoft.com/office/drawing/2014/main" id="{D5167B01-F7EC-4DE0-A955-9C94024CA5E3}"/>
              </a:ext>
            </a:extLst>
          </p:cNvPr>
          <p:cNvSpPr/>
          <p:nvPr/>
        </p:nvSpPr>
        <p:spPr bwMode="auto">
          <a:xfrm rot="8093411">
            <a:off x="9323483" y="2698541"/>
            <a:ext cx="990178" cy="964122"/>
          </a:xfrm>
          <a:prstGeom prst="diagStrip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p:txBody>
      </p:sp>
      <p:sp>
        <p:nvSpPr>
          <p:cNvPr id="51" name="Diagonal Stripe 50">
            <a:extLst>
              <a:ext uri="{FF2B5EF4-FFF2-40B4-BE49-F238E27FC236}">
                <a16:creationId xmlns:a16="http://schemas.microsoft.com/office/drawing/2014/main" id="{0EF64E7D-7A4C-4CF9-9765-D0E7C4635EE1}"/>
              </a:ext>
            </a:extLst>
          </p:cNvPr>
          <p:cNvSpPr/>
          <p:nvPr/>
        </p:nvSpPr>
        <p:spPr bwMode="auto">
          <a:xfrm rot="8093411">
            <a:off x="9323484" y="3236678"/>
            <a:ext cx="990178" cy="964122"/>
          </a:xfrm>
          <a:prstGeom prst="diagStrip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p:txBody>
      </p:sp>
      <p:sp>
        <p:nvSpPr>
          <p:cNvPr id="52" name="TextBox 51">
            <a:extLst>
              <a:ext uri="{FF2B5EF4-FFF2-40B4-BE49-F238E27FC236}">
                <a16:creationId xmlns:a16="http://schemas.microsoft.com/office/drawing/2014/main" id="{E8DB8890-8D78-4093-8EF6-F89A2B051AD8}"/>
              </a:ext>
            </a:extLst>
          </p:cNvPr>
          <p:cNvSpPr txBox="1"/>
          <p:nvPr/>
        </p:nvSpPr>
        <p:spPr>
          <a:xfrm rot="5400000">
            <a:off x="9039883" y="3454125"/>
            <a:ext cx="1921697" cy="400110"/>
          </a:xfrm>
          <a:prstGeom prst="rect">
            <a:avLst/>
          </a:prstGeom>
          <a:noFill/>
          <a:ln>
            <a:noFill/>
          </a:ln>
          <a:effectLst>
            <a:softEdge rad="0"/>
          </a:effectLst>
        </p:spPr>
        <p:txBody>
          <a:bodyPr wrap="square" rtlCol="0">
            <a:spAutoFit/>
          </a:bodyPr>
          <a:lstStyle/>
          <a:p>
            <a:pPr algn="l"/>
            <a:r>
              <a:rPr lang="en-US" sz="1000" dirty="0"/>
              <a:t>Donor / Public Credit Enhancement</a:t>
            </a:r>
          </a:p>
        </p:txBody>
      </p:sp>
      <p:sp>
        <p:nvSpPr>
          <p:cNvPr id="53" name="TextBox 52">
            <a:extLst>
              <a:ext uri="{FF2B5EF4-FFF2-40B4-BE49-F238E27FC236}">
                <a16:creationId xmlns:a16="http://schemas.microsoft.com/office/drawing/2014/main" id="{208F8147-5324-4C04-9C68-603B925FCDD9}"/>
              </a:ext>
            </a:extLst>
          </p:cNvPr>
          <p:cNvSpPr txBox="1"/>
          <p:nvPr/>
        </p:nvSpPr>
        <p:spPr>
          <a:xfrm>
            <a:off x="838203" y="6389697"/>
            <a:ext cx="10515597" cy="307777"/>
          </a:xfrm>
          <a:prstGeom prst="rect">
            <a:avLst/>
          </a:prstGeom>
          <a:noFill/>
        </p:spPr>
        <p:txBody>
          <a:bodyPr wrap="square" rtlCol="0">
            <a:spAutoFit/>
          </a:bodyPr>
          <a:lstStyle/>
          <a:p>
            <a:r>
              <a:rPr lang="en-US" sz="1400" dirty="0"/>
              <a:t>Adapted from World Bank Group, Global Water Practice</a:t>
            </a:r>
          </a:p>
        </p:txBody>
      </p:sp>
    </p:spTree>
    <p:extLst>
      <p:ext uri="{BB962C8B-B14F-4D97-AF65-F5344CB8AC3E}">
        <p14:creationId xmlns:p14="http://schemas.microsoft.com/office/powerpoint/2010/main" val="276211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F161-5EE3-4667-BF05-19BBF96CB2CC}"/>
              </a:ext>
            </a:extLst>
          </p:cNvPr>
          <p:cNvSpPr>
            <a:spLocks noGrp="1"/>
          </p:cNvSpPr>
          <p:nvPr>
            <p:ph type="title"/>
          </p:nvPr>
        </p:nvSpPr>
        <p:spPr/>
        <p:txBody>
          <a:bodyPr/>
          <a:lstStyle/>
          <a:p>
            <a:r>
              <a:rPr lang="en-GB" dirty="0"/>
              <a:t>Credit-shy Utilities</a:t>
            </a:r>
          </a:p>
        </p:txBody>
      </p:sp>
      <p:sp>
        <p:nvSpPr>
          <p:cNvPr id="3" name="Content Placeholder 2">
            <a:extLst>
              <a:ext uri="{FF2B5EF4-FFF2-40B4-BE49-F238E27FC236}">
                <a16:creationId xmlns:a16="http://schemas.microsoft.com/office/drawing/2014/main" id="{2B8D9F48-D751-4C5D-8732-3DB8F2034FD1}"/>
              </a:ext>
            </a:extLst>
          </p:cNvPr>
          <p:cNvSpPr>
            <a:spLocks noGrp="1"/>
          </p:cNvSpPr>
          <p:nvPr>
            <p:ph idx="1"/>
          </p:nvPr>
        </p:nvSpPr>
        <p:spPr/>
        <p:txBody>
          <a:bodyPr/>
          <a:lstStyle/>
          <a:p>
            <a:r>
              <a:rPr lang="en-US" dirty="0"/>
              <a:t>Shadow ratings – </a:t>
            </a:r>
          </a:p>
          <a:p>
            <a:pPr lvl="1"/>
            <a:r>
              <a:rPr lang="en-US" dirty="0"/>
              <a:t>An unofficial rating given to a bond or an issuing party by a credit agency but without any public announcement of the rating</a:t>
            </a:r>
          </a:p>
          <a:p>
            <a:pPr lvl="1"/>
            <a:r>
              <a:rPr lang="en-US" dirty="0"/>
              <a:t>May be helpful to a company that is contemplating issuing rated debt in the market but is unsure about how it would be received</a:t>
            </a:r>
          </a:p>
          <a:p>
            <a:r>
              <a:rPr lang="en-US" dirty="0"/>
              <a:t>Shadow ratings allow negative issues to be addressed before being made public</a:t>
            </a:r>
          </a:p>
          <a:p>
            <a:endParaRPr lang="en-GB" dirty="0"/>
          </a:p>
        </p:txBody>
      </p:sp>
    </p:spTree>
    <p:extLst>
      <p:ext uri="{BB962C8B-B14F-4D97-AF65-F5344CB8AC3E}">
        <p14:creationId xmlns:p14="http://schemas.microsoft.com/office/powerpoint/2010/main" val="5849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FD3E-6914-4B49-996E-3D3ECAB4511B}"/>
              </a:ext>
            </a:extLst>
          </p:cNvPr>
          <p:cNvSpPr>
            <a:spLocks noGrp="1"/>
          </p:cNvSpPr>
          <p:nvPr>
            <p:ph type="title"/>
          </p:nvPr>
        </p:nvSpPr>
        <p:spPr/>
        <p:txBody>
          <a:bodyPr/>
          <a:lstStyle/>
          <a:p>
            <a:r>
              <a:rPr lang="en-GB" dirty="0"/>
              <a:t>The importance of financial creditworthiness for water utilities</a:t>
            </a:r>
          </a:p>
        </p:txBody>
      </p:sp>
      <p:pic>
        <p:nvPicPr>
          <p:cNvPr id="5" name="Content Placeholder 4" descr="A close up of a logo&#10;&#10;Description automatically generated">
            <a:extLst>
              <a:ext uri="{FF2B5EF4-FFF2-40B4-BE49-F238E27FC236}">
                <a16:creationId xmlns:a16="http://schemas.microsoft.com/office/drawing/2014/main" id="{BD588B2B-1A02-46E0-B4AB-3A9CFC7533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3981" y="1828800"/>
            <a:ext cx="5330888" cy="4351338"/>
          </a:xfrm>
        </p:spPr>
      </p:pic>
    </p:spTree>
    <p:extLst>
      <p:ext uri="{BB962C8B-B14F-4D97-AF65-F5344CB8AC3E}">
        <p14:creationId xmlns:p14="http://schemas.microsoft.com/office/powerpoint/2010/main" val="372398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C16-1AF0-49FA-AE63-214F043980D6}"/>
              </a:ext>
            </a:extLst>
          </p:cNvPr>
          <p:cNvSpPr>
            <a:spLocks noGrp="1"/>
          </p:cNvSpPr>
          <p:nvPr>
            <p:ph type="title"/>
          </p:nvPr>
        </p:nvSpPr>
        <p:spPr/>
        <p:txBody>
          <a:bodyPr/>
          <a:lstStyle/>
          <a:p>
            <a:r>
              <a:rPr lang="en-GB" dirty="0"/>
              <a:t>The uniqueness of the water sector</a:t>
            </a:r>
          </a:p>
        </p:txBody>
      </p:sp>
      <p:sp>
        <p:nvSpPr>
          <p:cNvPr id="3" name="Content Placeholder 2">
            <a:extLst>
              <a:ext uri="{FF2B5EF4-FFF2-40B4-BE49-F238E27FC236}">
                <a16:creationId xmlns:a16="http://schemas.microsoft.com/office/drawing/2014/main" id="{1043AB5E-6226-4273-A44B-0F4C89010E7F}"/>
              </a:ext>
            </a:extLst>
          </p:cNvPr>
          <p:cNvSpPr>
            <a:spLocks noGrp="1"/>
          </p:cNvSpPr>
          <p:nvPr>
            <p:ph idx="1"/>
          </p:nvPr>
        </p:nvSpPr>
        <p:spPr/>
        <p:txBody>
          <a:bodyPr/>
          <a:lstStyle/>
          <a:p>
            <a:r>
              <a:rPr lang="en-GB" dirty="0"/>
              <a:t>Water as a commodity </a:t>
            </a:r>
          </a:p>
          <a:p>
            <a:r>
              <a:rPr lang="en-GB" dirty="0"/>
              <a:t>Water as a basic human right</a:t>
            </a:r>
          </a:p>
          <a:p>
            <a:endParaRPr lang="en-GB" dirty="0"/>
          </a:p>
          <a:p>
            <a:endParaRPr lang="en-GB" dirty="0"/>
          </a:p>
        </p:txBody>
      </p:sp>
      <p:pic>
        <p:nvPicPr>
          <p:cNvPr id="5" name="Picture 4" descr="A close up of a sign&#10;&#10;Description automatically generated">
            <a:extLst>
              <a:ext uri="{FF2B5EF4-FFF2-40B4-BE49-F238E27FC236}">
                <a16:creationId xmlns:a16="http://schemas.microsoft.com/office/drawing/2014/main" id="{D3625231-5EF3-40AF-B4C5-5F6AC467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189" y="3909143"/>
            <a:ext cx="2011514" cy="2011514"/>
          </a:xfrm>
          <a:prstGeom prst="rect">
            <a:avLst/>
          </a:prstGeom>
        </p:spPr>
      </p:pic>
      <p:pic>
        <p:nvPicPr>
          <p:cNvPr id="7" name="Picture 6" descr="A picture containing mirror&#10;&#10;Description automatically generated">
            <a:extLst>
              <a:ext uri="{FF2B5EF4-FFF2-40B4-BE49-F238E27FC236}">
                <a16:creationId xmlns:a16="http://schemas.microsoft.com/office/drawing/2014/main" id="{64CAF4D6-5DF4-46AE-B88C-D961479E1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483" y="3872782"/>
            <a:ext cx="2124075" cy="2047875"/>
          </a:xfrm>
          <a:prstGeom prst="rect">
            <a:avLst/>
          </a:prstGeom>
        </p:spPr>
      </p:pic>
      <p:pic>
        <p:nvPicPr>
          <p:cNvPr id="9" name="Picture 8" descr="A bottle of water&#10;&#10;Description automatically generated">
            <a:extLst>
              <a:ext uri="{FF2B5EF4-FFF2-40B4-BE49-F238E27FC236}">
                <a16:creationId xmlns:a16="http://schemas.microsoft.com/office/drawing/2014/main" id="{7F51B88D-30C9-41B8-B0C3-FF1C20FA0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427" y="3872781"/>
            <a:ext cx="2867025" cy="2047875"/>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0E8DE3EA-4E55-4068-A74C-F280515348DE}"/>
              </a:ext>
            </a:extLst>
          </p:cNvPr>
          <p:cNvPicPr>
            <a:picLocks noChangeAspect="1"/>
          </p:cNvPicPr>
          <p:nvPr/>
        </p:nvPicPr>
        <p:blipFill rotWithShape="1">
          <a:blip r:embed="rId5">
            <a:extLst>
              <a:ext uri="{28A0092B-C50C-407E-A947-70E740481C1C}">
                <a14:useLocalDpi xmlns:a14="http://schemas.microsoft.com/office/drawing/2010/main" val="0"/>
              </a:ext>
            </a:extLst>
          </a:blip>
          <a:srcRect r="10163"/>
          <a:stretch/>
        </p:blipFill>
        <p:spPr>
          <a:xfrm>
            <a:off x="760262" y="3909143"/>
            <a:ext cx="1668613" cy="2011513"/>
          </a:xfrm>
          <a:prstGeom prst="rect">
            <a:avLst/>
          </a:prstGeom>
        </p:spPr>
      </p:pic>
    </p:spTree>
    <p:extLst>
      <p:ext uri="{BB962C8B-B14F-4D97-AF65-F5344CB8AC3E}">
        <p14:creationId xmlns:p14="http://schemas.microsoft.com/office/powerpoint/2010/main" val="24202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CCD1-170D-4EC9-AAA7-C1C1C7C2775A}"/>
              </a:ext>
            </a:extLst>
          </p:cNvPr>
          <p:cNvSpPr>
            <a:spLocks noGrp="1"/>
          </p:cNvSpPr>
          <p:nvPr>
            <p:ph type="title"/>
          </p:nvPr>
        </p:nvSpPr>
        <p:spPr/>
        <p:txBody>
          <a:bodyPr/>
          <a:lstStyle/>
          <a:p>
            <a:r>
              <a:rPr lang="en-GB" dirty="0"/>
              <a:t>Water utility creditworthiness in Africa</a:t>
            </a:r>
          </a:p>
        </p:txBody>
      </p:sp>
      <p:graphicFrame>
        <p:nvGraphicFramePr>
          <p:cNvPr id="4" name="Table 4">
            <a:extLst>
              <a:ext uri="{FF2B5EF4-FFF2-40B4-BE49-F238E27FC236}">
                <a16:creationId xmlns:a16="http://schemas.microsoft.com/office/drawing/2014/main" id="{F8371DC5-F8BC-4869-9EB6-B67E5AED24DD}"/>
              </a:ext>
            </a:extLst>
          </p:cNvPr>
          <p:cNvGraphicFramePr>
            <a:graphicFrameLocks noGrp="1"/>
          </p:cNvGraphicFramePr>
          <p:nvPr>
            <p:ph idx="1"/>
            <p:extLst>
              <p:ext uri="{D42A27DB-BD31-4B8C-83A1-F6EECF244321}">
                <p14:modId xmlns:p14="http://schemas.microsoft.com/office/powerpoint/2010/main" val="3067289245"/>
              </p:ext>
            </p:extLst>
          </p:nvPr>
        </p:nvGraphicFramePr>
        <p:xfrm>
          <a:off x="1262063" y="1828800"/>
          <a:ext cx="8594723" cy="4048760"/>
        </p:xfrm>
        <a:graphic>
          <a:graphicData uri="http://schemas.openxmlformats.org/drawingml/2006/table">
            <a:tbl>
              <a:tblPr firstRow="1" bandRow="1">
                <a:tableStyleId>{5C22544A-7EE6-4342-B048-85BDC9FD1C3A}</a:tableStyleId>
              </a:tblPr>
              <a:tblGrid>
                <a:gridCol w="6630810">
                  <a:extLst>
                    <a:ext uri="{9D8B030D-6E8A-4147-A177-3AD203B41FA5}">
                      <a16:colId xmlns:a16="http://schemas.microsoft.com/office/drawing/2014/main" val="1593263168"/>
                    </a:ext>
                  </a:extLst>
                </a:gridCol>
                <a:gridCol w="905145">
                  <a:extLst>
                    <a:ext uri="{9D8B030D-6E8A-4147-A177-3AD203B41FA5}">
                      <a16:colId xmlns:a16="http://schemas.microsoft.com/office/drawing/2014/main" val="2813282386"/>
                    </a:ext>
                  </a:extLst>
                </a:gridCol>
                <a:gridCol w="1058768">
                  <a:extLst>
                    <a:ext uri="{9D8B030D-6E8A-4147-A177-3AD203B41FA5}">
                      <a16:colId xmlns:a16="http://schemas.microsoft.com/office/drawing/2014/main" val="3843863593"/>
                    </a:ext>
                  </a:extLst>
                </a:gridCol>
              </a:tblGrid>
              <a:tr h="370840">
                <a:tc>
                  <a:txBody>
                    <a:bodyPr/>
                    <a:lstStyle/>
                    <a:p>
                      <a:r>
                        <a:rPr lang="en-GB" dirty="0"/>
                        <a:t>Name</a:t>
                      </a:r>
                    </a:p>
                  </a:txBody>
                  <a:tcPr marL="74737" marR="74737">
                    <a:solidFill>
                      <a:srgbClr val="0A58B5"/>
                    </a:solidFill>
                  </a:tcPr>
                </a:tc>
                <a:tc>
                  <a:txBody>
                    <a:bodyPr/>
                    <a:lstStyle/>
                    <a:p>
                      <a:r>
                        <a:rPr lang="en-GB" dirty="0"/>
                        <a:t>Short-term rating</a:t>
                      </a:r>
                    </a:p>
                  </a:txBody>
                  <a:tcPr marL="74737" marR="74737">
                    <a:solidFill>
                      <a:srgbClr val="0A58B5"/>
                    </a:solidFill>
                  </a:tcPr>
                </a:tc>
                <a:tc>
                  <a:txBody>
                    <a:bodyPr/>
                    <a:lstStyle/>
                    <a:p>
                      <a:r>
                        <a:rPr lang="en-GB" dirty="0"/>
                        <a:t>Long-term rating</a:t>
                      </a:r>
                    </a:p>
                  </a:txBody>
                  <a:tcPr marL="74737" marR="74737">
                    <a:solidFill>
                      <a:srgbClr val="0A58B5"/>
                    </a:solidFill>
                  </a:tcPr>
                </a:tc>
                <a:extLst>
                  <a:ext uri="{0D108BD9-81ED-4DB2-BD59-A6C34878D82A}">
                    <a16:rowId xmlns:a16="http://schemas.microsoft.com/office/drawing/2014/main" val="178324487"/>
                  </a:ext>
                </a:extLst>
              </a:tr>
              <a:tr h="370840">
                <a:tc>
                  <a:txBody>
                    <a:bodyPr/>
                    <a:lstStyle/>
                    <a:p>
                      <a:r>
                        <a:rPr lang="en-GB" dirty="0"/>
                        <a:t>Athi Water Service Board, Kenya</a:t>
                      </a:r>
                    </a:p>
                  </a:txBody>
                  <a:tcPr marL="74737" marR="74737"/>
                </a:tc>
                <a:tc>
                  <a:txBody>
                    <a:bodyPr/>
                    <a:lstStyle/>
                    <a:p>
                      <a:r>
                        <a:rPr lang="en-GB" dirty="0"/>
                        <a:t>A2</a:t>
                      </a:r>
                    </a:p>
                  </a:txBody>
                  <a:tcPr marL="74737" marR="74737"/>
                </a:tc>
                <a:tc>
                  <a:txBody>
                    <a:bodyPr/>
                    <a:lstStyle/>
                    <a:p>
                      <a:r>
                        <a:rPr lang="en-GB" dirty="0"/>
                        <a:t>BBB+</a:t>
                      </a:r>
                    </a:p>
                  </a:txBody>
                  <a:tcPr marL="74737" marR="74737"/>
                </a:tc>
                <a:extLst>
                  <a:ext uri="{0D108BD9-81ED-4DB2-BD59-A6C34878D82A}">
                    <a16:rowId xmlns:a16="http://schemas.microsoft.com/office/drawing/2014/main" val="1756824618"/>
                  </a:ext>
                </a:extLst>
              </a:tr>
              <a:tr h="370840">
                <a:tc>
                  <a:txBody>
                    <a:bodyPr/>
                    <a:lstStyle/>
                    <a:p>
                      <a:r>
                        <a:rPr lang="en-GB" dirty="0"/>
                        <a:t>Nairobi City Water and Sewerage Company, Kenya</a:t>
                      </a:r>
                    </a:p>
                  </a:txBody>
                  <a:tcPr marL="74737" marR="74737"/>
                </a:tc>
                <a:tc>
                  <a:txBody>
                    <a:bodyPr/>
                    <a:lstStyle/>
                    <a:p>
                      <a:r>
                        <a:rPr lang="en-GB" dirty="0"/>
                        <a:t>A3</a:t>
                      </a:r>
                    </a:p>
                  </a:txBody>
                  <a:tcPr marL="74737" marR="74737"/>
                </a:tc>
                <a:tc>
                  <a:txBody>
                    <a:bodyPr/>
                    <a:lstStyle/>
                    <a:p>
                      <a:r>
                        <a:rPr lang="en-GB" dirty="0"/>
                        <a:t>BBB</a:t>
                      </a:r>
                    </a:p>
                  </a:txBody>
                  <a:tcPr marL="74737" marR="74737"/>
                </a:tc>
                <a:extLst>
                  <a:ext uri="{0D108BD9-81ED-4DB2-BD59-A6C34878D82A}">
                    <a16:rowId xmlns:a16="http://schemas.microsoft.com/office/drawing/2014/main" val="2715956943"/>
                  </a:ext>
                </a:extLst>
              </a:tr>
              <a:tr h="370840">
                <a:tc>
                  <a:txBody>
                    <a:bodyPr/>
                    <a:lstStyle/>
                    <a:p>
                      <a:r>
                        <a:rPr lang="en-GB" dirty="0"/>
                        <a:t>National Water and Sewerage Corporation (NWSC), Uganda</a:t>
                      </a:r>
                    </a:p>
                  </a:txBody>
                  <a:tcPr marL="74737" marR="74737"/>
                </a:tc>
                <a:tc>
                  <a:txBody>
                    <a:bodyPr/>
                    <a:lstStyle/>
                    <a:p>
                      <a:r>
                        <a:rPr lang="en-GB" dirty="0"/>
                        <a:t>A2</a:t>
                      </a:r>
                    </a:p>
                  </a:txBody>
                  <a:tcPr marL="74737" marR="74737"/>
                </a:tc>
                <a:tc>
                  <a:txBody>
                    <a:bodyPr/>
                    <a:lstStyle/>
                    <a:p>
                      <a:r>
                        <a:rPr lang="en-GB" dirty="0"/>
                        <a:t>A</a:t>
                      </a:r>
                    </a:p>
                  </a:txBody>
                  <a:tcPr marL="74737" marR="74737"/>
                </a:tc>
                <a:extLst>
                  <a:ext uri="{0D108BD9-81ED-4DB2-BD59-A6C34878D82A}">
                    <a16:rowId xmlns:a16="http://schemas.microsoft.com/office/drawing/2014/main" val="3261822421"/>
                  </a:ext>
                </a:extLst>
              </a:tr>
              <a:tr h="370840">
                <a:tc>
                  <a:txBody>
                    <a:bodyPr/>
                    <a:lstStyle/>
                    <a:p>
                      <a:r>
                        <a:rPr lang="en-GB" dirty="0"/>
                        <a:t>Office National de </a:t>
                      </a:r>
                      <a:r>
                        <a:rPr lang="en-GB" dirty="0" err="1"/>
                        <a:t>l’Eau</a:t>
                      </a:r>
                      <a:r>
                        <a:rPr lang="en-GB" dirty="0"/>
                        <a:t> et </a:t>
                      </a:r>
                      <a:r>
                        <a:rPr lang="en-GB" dirty="0" err="1"/>
                        <a:t>l’Assainissement</a:t>
                      </a:r>
                      <a:r>
                        <a:rPr lang="en-GB" dirty="0"/>
                        <a:t> (ONEA), Burkina Faso</a:t>
                      </a:r>
                    </a:p>
                  </a:txBody>
                  <a:tcPr marL="74737" marR="74737"/>
                </a:tc>
                <a:tc>
                  <a:txBody>
                    <a:bodyPr/>
                    <a:lstStyle/>
                    <a:p>
                      <a:r>
                        <a:rPr lang="en-GB" dirty="0"/>
                        <a:t>A2</a:t>
                      </a:r>
                    </a:p>
                  </a:txBody>
                  <a:tcPr marL="74737" marR="74737"/>
                </a:tc>
                <a:tc>
                  <a:txBody>
                    <a:bodyPr/>
                    <a:lstStyle/>
                    <a:p>
                      <a:r>
                        <a:rPr lang="en-GB" dirty="0"/>
                        <a:t>BBB+</a:t>
                      </a:r>
                    </a:p>
                  </a:txBody>
                  <a:tcPr marL="74737" marR="74737"/>
                </a:tc>
                <a:extLst>
                  <a:ext uri="{0D108BD9-81ED-4DB2-BD59-A6C34878D82A}">
                    <a16:rowId xmlns:a16="http://schemas.microsoft.com/office/drawing/2014/main" val="2776813205"/>
                  </a:ext>
                </a:extLst>
              </a:tr>
              <a:tr h="370840">
                <a:tc>
                  <a:txBody>
                    <a:bodyPr/>
                    <a:lstStyle/>
                    <a:p>
                      <a:r>
                        <a:rPr lang="en-GB" dirty="0" err="1"/>
                        <a:t>Senegalaise</a:t>
                      </a:r>
                      <a:r>
                        <a:rPr lang="en-GB" dirty="0"/>
                        <a:t> des </a:t>
                      </a:r>
                      <a:r>
                        <a:rPr lang="en-GB" dirty="0" err="1"/>
                        <a:t>Eaux</a:t>
                      </a:r>
                      <a:r>
                        <a:rPr lang="en-GB" dirty="0"/>
                        <a:t> (SDE), Senegal</a:t>
                      </a:r>
                    </a:p>
                  </a:txBody>
                  <a:tcPr marL="74737" marR="74737"/>
                </a:tc>
                <a:tc>
                  <a:txBody>
                    <a:bodyPr/>
                    <a:lstStyle/>
                    <a:p>
                      <a:r>
                        <a:rPr lang="en-GB" dirty="0" err="1"/>
                        <a:t>n.a.</a:t>
                      </a:r>
                      <a:endParaRPr lang="en-GB" dirty="0"/>
                    </a:p>
                  </a:txBody>
                  <a:tcPr marL="74737" marR="74737"/>
                </a:tc>
                <a:tc>
                  <a:txBody>
                    <a:bodyPr/>
                    <a:lstStyle/>
                    <a:p>
                      <a:r>
                        <a:rPr lang="en-GB" dirty="0" err="1"/>
                        <a:t>n.a.</a:t>
                      </a:r>
                      <a:endParaRPr lang="en-GB" dirty="0"/>
                    </a:p>
                  </a:txBody>
                  <a:tcPr marL="74737" marR="74737"/>
                </a:tc>
                <a:extLst>
                  <a:ext uri="{0D108BD9-81ED-4DB2-BD59-A6C34878D82A}">
                    <a16:rowId xmlns:a16="http://schemas.microsoft.com/office/drawing/2014/main" val="2123375228"/>
                  </a:ext>
                </a:extLst>
              </a:tr>
              <a:tr h="370840">
                <a:tc>
                  <a:txBody>
                    <a:bodyPr/>
                    <a:lstStyle/>
                    <a:p>
                      <a:r>
                        <a:rPr lang="en-GB" dirty="0" err="1"/>
                        <a:t>Societe</a:t>
                      </a:r>
                      <a:r>
                        <a:rPr lang="en-GB" dirty="0"/>
                        <a:t> </a:t>
                      </a:r>
                      <a:r>
                        <a:rPr lang="en-GB" dirty="0" err="1"/>
                        <a:t>Nationale</a:t>
                      </a:r>
                      <a:r>
                        <a:rPr lang="en-GB" dirty="0"/>
                        <a:t> des </a:t>
                      </a:r>
                      <a:r>
                        <a:rPr lang="en-GB" dirty="0" err="1"/>
                        <a:t>Eaux</a:t>
                      </a:r>
                      <a:r>
                        <a:rPr lang="en-GB" dirty="0"/>
                        <a:t> du Senegal (SONES), Senegal</a:t>
                      </a:r>
                    </a:p>
                  </a:txBody>
                  <a:tcPr marL="74737" marR="74737"/>
                </a:tc>
                <a:tc>
                  <a:txBody>
                    <a:bodyPr/>
                    <a:lstStyle/>
                    <a:p>
                      <a:r>
                        <a:rPr lang="en-GB" dirty="0"/>
                        <a:t>A1</a:t>
                      </a:r>
                    </a:p>
                  </a:txBody>
                  <a:tcPr marL="74737" marR="74737"/>
                </a:tc>
                <a:tc>
                  <a:txBody>
                    <a:bodyPr/>
                    <a:lstStyle/>
                    <a:p>
                      <a:r>
                        <a:rPr lang="en-GB" dirty="0"/>
                        <a:t>A+</a:t>
                      </a:r>
                    </a:p>
                  </a:txBody>
                  <a:tcPr marL="74737" marR="74737"/>
                </a:tc>
                <a:extLst>
                  <a:ext uri="{0D108BD9-81ED-4DB2-BD59-A6C34878D82A}">
                    <a16:rowId xmlns:a16="http://schemas.microsoft.com/office/drawing/2014/main" val="2533887252"/>
                  </a:ext>
                </a:extLst>
              </a:tr>
              <a:tr h="370840">
                <a:tc>
                  <a:txBody>
                    <a:bodyPr/>
                    <a:lstStyle/>
                    <a:p>
                      <a:r>
                        <a:rPr lang="en-GB" dirty="0" err="1"/>
                        <a:t>Societe</a:t>
                      </a:r>
                      <a:r>
                        <a:rPr lang="en-GB" dirty="0"/>
                        <a:t> </a:t>
                      </a:r>
                      <a:r>
                        <a:rPr lang="en-GB" dirty="0" err="1"/>
                        <a:t>Nationale</a:t>
                      </a:r>
                      <a:r>
                        <a:rPr lang="en-GB" dirty="0"/>
                        <a:t> </a:t>
                      </a:r>
                      <a:r>
                        <a:rPr lang="en-GB" dirty="0" err="1"/>
                        <a:t>d’Exploitation</a:t>
                      </a:r>
                      <a:r>
                        <a:rPr lang="en-GB" dirty="0"/>
                        <a:t> et de Distribution des </a:t>
                      </a:r>
                      <a:r>
                        <a:rPr lang="en-GB" dirty="0" err="1"/>
                        <a:t>Eaux</a:t>
                      </a:r>
                      <a:r>
                        <a:rPr lang="en-GB" dirty="0"/>
                        <a:t> (SONEDE), Tunisia </a:t>
                      </a:r>
                    </a:p>
                  </a:txBody>
                  <a:tcPr marL="74737" marR="74737"/>
                </a:tc>
                <a:tc>
                  <a:txBody>
                    <a:bodyPr/>
                    <a:lstStyle/>
                    <a:p>
                      <a:r>
                        <a:rPr lang="en-GB" dirty="0"/>
                        <a:t>A1-</a:t>
                      </a:r>
                    </a:p>
                  </a:txBody>
                  <a:tcPr marL="74737" marR="74737"/>
                </a:tc>
                <a:tc>
                  <a:txBody>
                    <a:bodyPr/>
                    <a:lstStyle/>
                    <a:p>
                      <a:r>
                        <a:rPr lang="en-GB" dirty="0"/>
                        <a:t>A</a:t>
                      </a:r>
                    </a:p>
                  </a:txBody>
                  <a:tcPr marL="74737" marR="74737"/>
                </a:tc>
                <a:extLst>
                  <a:ext uri="{0D108BD9-81ED-4DB2-BD59-A6C34878D82A}">
                    <a16:rowId xmlns:a16="http://schemas.microsoft.com/office/drawing/2014/main" val="3660649948"/>
                  </a:ext>
                </a:extLst>
              </a:tr>
            </a:tbl>
          </a:graphicData>
        </a:graphic>
      </p:graphicFrame>
      <p:sp>
        <p:nvSpPr>
          <p:cNvPr id="6" name="TextBox 5">
            <a:extLst>
              <a:ext uri="{FF2B5EF4-FFF2-40B4-BE49-F238E27FC236}">
                <a16:creationId xmlns:a16="http://schemas.microsoft.com/office/drawing/2014/main" id="{AF9136BF-743A-43CD-A07E-2F1782059425}"/>
              </a:ext>
            </a:extLst>
          </p:cNvPr>
          <p:cNvSpPr txBox="1"/>
          <p:nvPr/>
        </p:nvSpPr>
        <p:spPr>
          <a:xfrm>
            <a:off x="850393" y="5938782"/>
            <a:ext cx="10515597" cy="646331"/>
          </a:xfrm>
          <a:prstGeom prst="rect">
            <a:avLst/>
          </a:prstGeom>
          <a:noFill/>
        </p:spPr>
        <p:txBody>
          <a:bodyPr wrap="square" rtlCol="0">
            <a:spAutoFit/>
          </a:bodyPr>
          <a:lstStyle/>
          <a:p>
            <a:r>
              <a:rPr lang="en-GB" sz="1200" dirty="0"/>
              <a:t>From </a:t>
            </a:r>
            <a:r>
              <a:rPr lang="en-GB" sz="1200" u="sng" dirty="0"/>
              <a:t>African Water Utilities: Regional Comparative Utility Creditworthiness Assessment Report</a:t>
            </a:r>
            <a:r>
              <a:rPr lang="en-GB" sz="1200" dirty="0"/>
              <a:t>, December 2008, </a:t>
            </a:r>
            <a:r>
              <a:rPr lang="en-GB" sz="1200" dirty="0">
                <a:hlinkClick r:id="rId2"/>
              </a:rPr>
              <a:t>http://documents.worldbank.org/curated/en/419831468009295190/African-water-utilities-regional-comparative-utility-creditworthiness-assessment-report</a:t>
            </a:r>
            <a:r>
              <a:rPr lang="en-GB" sz="1200" dirty="0"/>
              <a:t> </a:t>
            </a:r>
            <a:endParaRPr lang="en-GB" sz="1200" u="sng" dirty="0"/>
          </a:p>
        </p:txBody>
      </p:sp>
    </p:spTree>
    <p:extLst>
      <p:ext uri="{BB962C8B-B14F-4D97-AF65-F5344CB8AC3E}">
        <p14:creationId xmlns:p14="http://schemas.microsoft.com/office/powerpoint/2010/main" val="38629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46DE-242C-4FF9-B56F-611BEC9F4A99}"/>
              </a:ext>
            </a:extLst>
          </p:cNvPr>
          <p:cNvSpPr>
            <a:spLocks noGrp="1"/>
          </p:cNvSpPr>
          <p:nvPr>
            <p:ph type="title"/>
          </p:nvPr>
        </p:nvSpPr>
        <p:spPr/>
        <p:txBody>
          <a:bodyPr/>
          <a:lstStyle/>
          <a:p>
            <a:r>
              <a:rPr lang="en-GB" dirty="0"/>
              <a:t>Assessing financial creditworthiness</a:t>
            </a:r>
          </a:p>
        </p:txBody>
      </p:sp>
      <p:sp>
        <p:nvSpPr>
          <p:cNvPr id="3" name="Text Placeholder 2">
            <a:extLst>
              <a:ext uri="{FF2B5EF4-FFF2-40B4-BE49-F238E27FC236}">
                <a16:creationId xmlns:a16="http://schemas.microsoft.com/office/drawing/2014/main" id="{9D8BF0A0-BACC-411D-87FB-12703225EF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1803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B3D6-866F-442C-BE31-B980C02A3943}"/>
              </a:ext>
            </a:extLst>
          </p:cNvPr>
          <p:cNvSpPr>
            <a:spLocks noGrp="1"/>
          </p:cNvSpPr>
          <p:nvPr>
            <p:ph type="title"/>
          </p:nvPr>
        </p:nvSpPr>
        <p:spPr>
          <a:xfrm>
            <a:off x="838200" y="365126"/>
            <a:ext cx="10515600" cy="647072"/>
          </a:xfrm>
        </p:spPr>
        <p:txBody>
          <a:bodyPr>
            <a:normAutofit fontScale="90000"/>
          </a:bodyPr>
          <a:lstStyle/>
          <a:p>
            <a:r>
              <a:rPr lang="en-GB" dirty="0"/>
              <a:t>GCR Group Profile</a:t>
            </a:r>
          </a:p>
        </p:txBody>
      </p:sp>
      <p:grpSp>
        <p:nvGrpSpPr>
          <p:cNvPr id="4" name="Group 3">
            <a:extLst>
              <a:ext uri="{FF2B5EF4-FFF2-40B4-BE49-F238E27FC236}">
                <a16:creationId xmlns:a16="http://schemas.microsoft.com/office/drawing/2014/main" id="{307BD12A-A581-438A-BDC3-29A95C575F8D}"/>
              </a:ext>
            </a:extLst>
          </p:cNvPr>
          <p:cNvGrpSpPr/>
          <p:nvPr/>
        </p:nvGrpSpPr>
        <p:grpSpPr>
          <a:xfrm>
            <a:off x="298174" y="1136757"/>
            <a:ext cx="11595652" cy="5005700"/>
            <a:chOff x="278296" y="1198377"/>
            <a:chExt cx="11595652" cy="5005700"/>
          </a:xfrm>
        </p:grpSpPr>
        <p:grpSp>
          <p:nvGrpSpPr>
            <p:cNvPr id="5" name="Group 4">
              <a:extLst>
                <a:ext uri="{FF2B5EF4-FFF2-40B4-BE49-F238E27FC236}">
                  <a16:creationId xmlns:a16="http://schemas.microsoft.com/office/drawing/2014/main" id="{24A98AD6-E04B-4930-9A45-6774CD9023FD}"/>
                </a:ext>
              </a:extLst>
            </p:cNvPr>
            <p:cNvGrpSpPr/>
            <p:nvPr/>
          </p:nvGrpSpPr>
          <p:grpSpPr>
            <a:xfrm>
              <a:off x="278296" y="1359965"/>
              <a:ext cx="11595652" cy="727772"/>
              <a:chOff x="2136149" y="7278624"/>
              <a:chExt cx="20833675" cy="1455544"/>
            </a:xfrm>
          </p:grpSpPr>
          <p:sp>
            <p:nvSpPr>
              <p:cNvPr id="19" name="Rounded Rectangle 496">
                <a:extLst>
                  <a:ext uri="{FF2B5EF4-FFF2-40B4-BE49-F238E27FC236}">
                    <a16:creationId xmlns:a16="http://schemas.microsoft.com/office/drawing/2014/main" id="{431677FF-2674-43EB-AB99-DE9B25A5441E}"/>
                  </a:ext>
                </a:extLst>
              </p:cNvPr>
              <p:cNvSpPr/>
              <p:nvPr/>
            </p:nvSpPr>
            <p:spPr>
              <a:xfrm>
                <a:off x="2136149" y="7278624"/>
                <a:ext cx="20833675" cy="1455544"/>
              </a:xfrm>
              <a:prstGeom prst="roundRect">
                <a:avLst>
                  <a:gd name="adj" fmla="val 50000"/>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srgbClr val="878787"/>
                  </a:solidFill>
                  <a:effectLst/>
                  <a:uLnTx/>
                  <a:uFillTx/>
                  <a:latin typeface="Century Gothic" panose="020B0502020202020204" pitchFamily="34" charset="0"/>
                  <a:ea typeface="+mn-ea"/>
                  <a:cs typeface="+mn-cs"/>
                </a:endParaRPr>
              </a:p>
            </p:txBody>
          </p:sp>
          <p:cxnSp>
            <p:nvCxnSpPr>
              <p:cNvPr id="20" name="Straight Connector 19">
                <a:extLst>
                  <a:ext uri="{FF2B5EF4-FFF2-40B4-BE49-F238E27FC236}">
                    <a16:creationId xmlns:a16="http://schemas.microsoft.com/office/drawing/2014/main" id="{71E9542D-E47A-4B45-BB09-20D3848D0891}"/>
                  </a:ext>
                </a:extLst>
              </p:cNvPr>
              <p:cNvCxnSpPr>
                <a:cxnSpLocks/>
              </p:cNvCxnSpPr>
              <p:nvPr/>
            </p:nvCxnSpPr>
            <p:spPr>
              <a:xfrm>
                <a:off x="2871788" y="8006396"/>
                <a:ext cx="18551298"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6" name="Group 5">
              <a:extLst>
                <a:ext uri="{FF2B5EF4-FFF2-40B4-BE49-F238E27FC236}">
                  <a16:creationId xmlns:a16="http://schemas.microsoft.com/office/drawing/2014/main" id="{8D3F0C61-DD2A-4D6F-AD82-01B8B59D4816}"/>
                </a:ext>
              </a:extLst>
            </p:cNvPr>
            <p:cNvGrpSpPr/>
            <p:nvPr/>
          </p:nvGrpSpPr>
          <p:grpSpPr>
            <a:xfrm>
              <a:off x="1263319" y="1198377"/>
              <a:ext cx="9287503" cy="1013920"/>
              <a:chOff x="4006647" y="6858001"/>
              <a:chExt cx="16144571" cy="2296790"/>
            </a:xfrm>
          </p:grpSpPr>
          <p:sp>
            <p:nvSpPr>
              <p:cNvPr id="15" name="Speech Bubble: Rectangle 14">
                <a:extLst>
                  <a:ext uri="{FF2B5EF4-FFF2-40B4-BE49-F238E27FC236}">
                    <a16:creationId xmlns:a16="http://schemas.microsoft.com/office/drawing/2014/main" id="{EFD8818D-EF69-4E20-B1ED-CC840E2EA2B6}"/>
                  </a:ext>
                </a:extLst>
              </p:cNvPr>
              <p:cNvSpPr/>
              <p:nvPr/>
            </p:nvSpPr>
            <p:spPr>
              <a:xfrm>
                <a:off x="4006647" y="6858001"/>
                <a:ext cx="2798065" cy="2296790"/>
              </a:xfrm>
              <a:prstGeom prst="wedgeRectCallout">
                <a:avLst/>
              </a:prstGeom>
              <a:solidFill>
                <a:srgbClr val="0A58B5"/>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Speech Bubble: Rectangle 15">
                <a:extLst>
                  <a:ext uri="{FF2B5EF4-FFF2-40B4-BE49-F238E27FC236}">
                    <a16:creationId xmlns:a16="http://schemas.microsoft.com/office/drawing/2014/main" id="{31C62417-A9B4-4019-9289-026E0FCE3ACE}"/>
                  </a:ext>
                </a:extLst>
              </p:cNvPr>
              <p:cNvSpPr/>
              <p:nvPr/>
            </p:nvSpPr>
            <p:spPr>
              <a:xfrm>
                <a:off x="8441357" y="6858001"/>
                <a:ext cx="3133982" cy="2296790"/>
              </a:xfrm>
              <a:prstGeom prst="wedgeRectCallout">
                <a:avLst/>
              </a:prstGeom>
              <a:solidFill>
                <a:srgbClr val="0A58B5"/>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srgbClr val="D2091E"/>
                  </a:solidFill>
                  <a:effectLst/>
                  <a:uLnTx/>
                  <a:uFillTx/>
                  <a:latin typeface="Century Gothic" panose="020B0502020202020204" pitchFamily="34" charset="0"/>
                  <a:ea typeface="+mn-ea"/>
                  <a:cs typeface="+mn-cs"/>
                </a:endParaRPr>
              </a:p>
            </p:txBody>
          </p:sp>
          <p:sp>
            <p:nvSpPr>
              <p:cNvPr id="17" name="Speech Bubble: Rectangle 16">
                <a:extLst>
                  <a:ext uri="{FF2B5EF4-FFF2-40B4-BE49-F238E27FC236}">
                    <a16:creationId xmlns:a16="http://schemas.microsoft.com/office/drawing/2014/main" id="{41F3E0EA-8F4A-4E9C-8B12-A8DFC994634C}"/>
                  </a:ext>
                </a:extLst>
              </p:cNvPr>
              <p:cNvSpPr/>
              <p:nvPr/>
            </p:nvSpPr>
            <p:spPr>
              <a:xfrm>
                <a:off x="13119201" y="6858001"/>
                <a:ext cx="2798064" cy="2296790"/>
              </a:xfrm>
              <a:prstGeom prst="wedgeRectCallout">
                <a:avLst/>
              </a:prstGeom>
              <a:solidFill>
                <a:srgbClr val="0A58B5"/>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Speech Bubble: Rectangle 17">
                <a:extLst>
                  <a:ext uri="{FF2B5EF4-FFF2-40B4-BE49-F238E27FC236}">
                    <a16:creationId xmlns:a16="http://schemas.microsoft.com/office/drawing/2014/main" id="{C50B6C0C-A7F4-4F31-AC51-CB83EEB7A493}"/>
                  </a:ext>
                </a:extLst>
              </p:cNvPr>
              <p:cNvSpPr/>
              <p:nvPr/>
            </p:nvSpPr>
            <p:spPr>
              <a:xfrm>
                <a:off x="17353154" y="6858001"/>
                <a:ext cx="2798064" cy="2296790"/>
              </a:xfrm>
              <a:prstGeom prst="wedgeRectCallout">
                <a:avLst/>
              </a:prstGeom>
              <a:solidFill>
                <a:srgbClr val="0A58B5"/>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7" name="TextBox 6">
              <a:extLst>
                <a:ext uri="{FF2B5EF4-FFF2-40B4-BE49-F238E27FC236}">
                  <a16:creationId xmlns:a16="http://schemas.microsoft.com/office/drawing/2014/main" id="{97DA077D-F6E9-4E12-BFBB-3A2CC6342BB7}"/>
                </a:ext>
              </a:extLst>
            </p:cNvPr>
            <p:cNvSpPr txBox="1"/>
            <p:nvPr/>
          </p:nvSpPr>
          <p:spPr>
            <a:xfrm>
              <a:off x="990159" y="2553942"/>
              <a:ext cx="2193879" cy="1908215"/>
            </a:xfrm>
            <a:prstGeom prst="rect">
              <a:avLst/>
            </a:prstGeom>
            <a:noFill/>
          </p:spPr>
          <p:txBody>
            <a:bodyPr wrap="square" rtlCol="0">
              <a:spAutoFit/>
            </a:bodyPr>
            <a:lstStyle/>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1996:Started as Duff &amp; Phelps Africa</a:t>
              </a:r>
            </a:p>
            <a:p>
              <a:pPr marL="285750" indent="-285750">
                <a:spcBef>
                  <a:spcPts val="600"/>
                </a:spcBef>
                <a:spcAft>
                  <a:spcPts val="600"/>
                </a:spcAft>
                <a:buClr>
                  <a:srgbClr val="0A58B5"/>
                </a:buClr>
                <a:buFont typeface="Wingdings" panose="05000000000000000000" pitchFamily="2" charset="2"/>
                <a:buChar char="Ø"/>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Lato Light" panose="020F0502020204030203" pitchFamily="34" charset="0"/>
                  <a:cs typeface="Lato Light" panose="020F0502020204030203" pitchFamily="34" charset="0"/>
                </a:rPr>
                <a:t>2001: Renamed as Global Credit Rating Company</a:t>
              </a:r>
            </a:p>
            <a:p>
              <a:pPr marL="285750" indent="-285750">
                <a:spcBef>
                  <a:spcPts val="600"/>
                </a:spcBef>
                <a:spcAft>
                  <a:spcPts val="600"/>
                </a:spcAft>
                <a:buClr>
                  <a:srgbClr val="0A58B5"/>
                </a:buClr>
                <a:buFont typeface="Wingdings" panose="05000000000000000000" pitchFamily="2" charset="2"/>
                <a:buChar char="Ø"/>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Lato Light" panose="020F0502020204030203" pitchFamily="34" charset="0"/>
                  <a:cs typeface="Lato Light" panose="020F0502020204030203" pitchFamily="34" charset="0"/>
                </a:rPr>
                <a:t>2019: Rebranded as GCR Ratings</a:t>
              </a:r>
            </a:p>
          </p:txBody>
        </p:sp>
        <p:sp>
          <p:nvSpPr>
            <p:cNvPr id="8" name="TextBox 7">
              <a:extLst>
                <a:ext uri="{FF2B5EF4-FFF2-40B4-BE49-F238E27FC236}">
                  <a16:creationId xmlns:a16="http://schemas.microsoft.com/office/drawing/2014/main" id="{87F76BF2-E9F2-4269-8AE0-57027AABEA10}"/>
                </a:ext>
              </a:extLst>
            </p:cNvPr>
            <p:cNvSpPr txBox="1"/>
            <p:nvPr/>
          </p:nvSpPr>
          <p:spPr>
            <a:xfrm>
              <a:off x="6264907" y="2510758"/>
              <a:ext cx="2255118" cy="3693319"/>
            </a:xfrm>
            <a:prstGeom prst="rect">
              <a:avLst/>
            </a:prstGeom>
            <a:noFill/>
          </p:spPr>
          <p:txBody>
            <a:bodyPr wrap="square" rtlCol="0">
              <a:spAutoFit/>
            </a:bodyPr>
            <a:lstStyle/>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Registered Credit Rating Agency in:</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South Africa (FSCA)</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Nigeria (SEC)</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Kenya (CMA)</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Mauritius (CMA)</a:t>
              </a:r>
            </a:p>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Approved External Credit Assessment Institution (ECAI) by the South African Reserve Bank</a:t>
              </a:r>
            </a:p>
            <a:p>
              <a:pPr marL="285750" indent="-285750">
                <a:spcBef>
                  <a:spcPts val="600"/>
                </a:spcBef>
                <a:spcAft>
                  <a:spcPts val="600"/>
                </a:spcAft>
                <a:buClr>
                  <a:srgbClr val="C00000"/>
                </a:buClr>
                <a:buFont typeface="Wingdings" panose="05000000000000000000" pitchFamily="2" charset="2"/>
                <a:buChar char="Ø"/>
              </a:pPr>
              <a:endParaRPr lang="en-US" sz="1600" dirty="0">
                <a:latin typeface="Century Gothic" panose="020B050202020202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734B5F49-8104-437D-A79E-58054A441DD5}"/>
                </a:ext>
              </a:extLst>
            </p:cNvPr>
            <p:cNvSpPr txBox="1"/>
            <p:nvPr/>
          </p:nvSpPr>
          <p:spPr>
            <a:xfrm>
              <a:off x="3427370" y="2527438"/>
              <a:ext cx="2459968" cy="2646878"/>
            </a:xfrm>
            <a:prstGeom prst="rect">
              <a:avLst/>
            </a:prstGeom>
            <a:noFill/>
          </p:spPr>
          <p:txBody>
            <a:bodyPr wrap="square" rtlCol="0">
              <a:spAutoFit/>
            </a:bodyPr>
            <a:lstStyle/>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Largest African rating coverage </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400+ ratings</a:t>
              </a:r>
            </a:p>
            <a:p>
              <a:pPr marL="285750" indent="-285750">
                <a:spcBef>
                  <a:spcPts val="600"/>
                </a:spcBef>
                <a:spcAft>
                  <a:spcPts val="600"/>
                </a:spcAft>
                <a:buClr>
                  <a:srgbClr val="0A58B5"/>
                </a:buClr>
                <a:buFontTx/>
                <a:buChar char="-"/>
              </a:pPr>
              <a:r>
                <a:rPr lang="en-US" sz="1400" dirty="0">
                  <a:latin typeface="Century Gothic" panose="020B0502020202020204" pitchFamily="34" charset="0"/>
                  <a:cs typeface="Calibri Light" panose="020F0302020204030204" pitchFamily="34" charset="0"/>
                </a:rPr>
                <a:t>In 20+ countries</a:t>
              </a:r>
            </a:p>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Largest analytical presence in Africa</a:t>
              </a:r>
            </a:p>
            <a:p>
              <a:pPr marL="28575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Regional offices in South Africa, Kenya and Nigeria</a:t>
              </a:r>
            </a:p>
          </p:txBody>
        </p:sp>
        <p:sp>
          <p:nvSpPr>
            <p:cNvPr id="10" name="TextBox 9">
              <a:extLst>
                <a:ext uri="{FF2B5EF4-FFF2-40B4-BE49-F238E27FC236}">
                  <a16:creationId xmlns:a16="http://schemas.microsoft.com/office/drawing/2014/main" id="{7123FC3E-2D8C-468B-B605-9C0D3BE8D600}"/>
                </a:ext>
              </a:extLst>
            </p:cNvPr>
            <p:cNvSpPr txBox="1"/>
            <p:nvPr/>
          </p:nvSpPr>
          <p:spPr>
            <a:xfrm>
              <a:off x="1546518" y="1519735"/>
              <a:ext cx="109058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Verdana" panose="020B0604030504040204" pitchFamily="34" charset="0"/>
                  <a:cs typeface="+mn-cs"/>
                </a:rPr>
                <a:t>History</a:t>
              </a:r>
            </a:p>
          </p:txBody>
        </p:sp>
        <p:sp>
          <p:nvSpPr>
            <p:cNvPr id="11" name="TextBox 10">
              <a:extLst>
                <a:ext uri="{FF2B5EF4-FFF2-40B4-BE49-F238E27FC236}">
                  <a16:creationId xmlns:a16="http://schemas.microsoft.com/office/drawing/2014/main" id="{68D9CDB7-B71E-4A45-94A3-9A9C78309145}"/>
                </a:ext>
              </a:extLst>
            </p:cNvPr>
            <p:cNvSpPr txBox="1"/>
            <p:nvPr/>
          </p:nvSpPr>
          <p:spPr>
            <a:xfrm>
              <a:off x="8963395" y="1530535"/>
              <a:ext cx="160964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Verdana" panose="020B0604030504040204" pitchFamily="34" charset="0"/>
                  <a:cs typeface="+mn-cs"/>
                </a:rPr>
                <a:t>Majority Shareholding</a:t>
              </a:r>
            </a:p>
          </p:txBody>
        </p:sp>
        <p:sp>
          <p:nvSpPr>
            <p:cNvPr id="12" name="TextBox 11">
              <a:extLst>
                <a:ext uri="{FF2B5EF4-FFF2-40B4-BE49-F238E27FC236}">
                  <a16:creationId xmlns:a16="http://schemas.microsoft.com/office/drawing/2014/main" id="{561412BA-B347-4659-BF7D-3A64DF2AF945}"/>
                </a:ext>
              </a:extLst>
            </p:cNvPr>
            <p:cNvSpPr txBox="1"/>
            <p:nvPr/>
          </p:nvSpPr>
          <p:spPr>
            <a:xfrm>
              <a:off x="6614355" y="1520584"/>
              <a:ext cx="139194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Verdana" panose="020B0604030504040204" pitchFamily="34" charset="0"/>
                  <a:cs typeface="+mn-cs"/>
                </a:rPr>
                <a:t>Regulatory Recognition</a:t>
              </a:r>
            </a:p>
          </p:txBody>
        </p:sp>
        <p:sp>
          <p:nvSpPr>
            <p:cNvPr id="13" name="TextBox 12">
              <a:extLst>
                <a:ext uri="{FF2B5EF4-FFF2-40B4-BE49-F238E27FC236}">
                  <a16:creationId xmlns:a16="http://schemas.microsoft.com/office/drawing/2014/main" id="{B8BF9B78-8A54-4AEB-9116-F298D40DBC8C}"/>
                </a:ext>
              </a:extLst>
            </p:cNvPr>
            <p:cNvSpPr txBox="1"/>
            <p:nvPr/>
          </p:nvSpPr>
          <p:spPr>
            <a:xfrm>
              <a:off x="3975311" y="1488365"/>
              <a:ext cx="148122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Verdana" panose="020B0604030504040204" pitchFamily="34" charset="0"/>
                  <a:cs typeface="+mn-cs"/>
                </a:rPr>
                <a:t>Africa Focus &amp; Leadership</a:t>
              </a:r>
            </a:p>
          </p:txBody>
        </p:sp>
        <p:sp>
          <p:nvSpPr>
            <p:cNvPr id="14" name="Rectangle 13">
              <a:extLst>
                <a:ext uri="{FF2B5EF4-FFF2-40B4-BE49-F238E27FC236}">
                  <a16:creationId xmlns:a16="http://schemas.microsoft.com/office/drawing/2014/main" id="{15BAE10A-7384-4D1E-B8A3-406044078A46}"/>
                </a:ext>
              </a:extLst>
            </p:cNvPr>
            <p:cNvSpPr/>
            <p:nvPr/>
          </p:nvSpPr>
          <p:spPr>
            <a:xfrm>
              <a:off x="8763356" y="2598082"/>
              <a:ext cx="1965286" cy="3046988"/>
            </a:xfrm>
            <a:prstGeom prst="rect">
              <a:avLst/>
            </a:prstGeom>
          </p:spPr>
          <p:txBody>
            <a:bodyPr wrap="square">
              <a:spAutoFit/>
            </a:bodyPr>
            <a:lstStyle/>
            <a:p>
              <a:pPr marL="285750" lvl="0" indent="-285750">
                <a:spcBef>
                  <a:spcPts val="600"/>
                </a:spcBef>
                <a:spcAft>
                  <a:spcPts val="600"/>
                </a:spcAft>
                <a:buClr>
                  <a:srgbClr val="0A58B5"/>
                </a:buClr>
                <a:buFont typeface="Wingdings" panose="05000000000000000000" pitchFamily="2" charset="2"/>
                <a:buChar char="Ø"/>
              </a:pPr>
              <a:r>
                <a:rPr lang="en-US" sz="1400" dirty="0" err="1">
                  <a:latin typeface="Century Gothic" panose="020B0502020202020204" pitchFamily="34" charset="0"/>
                  <a:cs typeface="Calibri Light" panose="020F0302020204030204" pitchFamily="34" charset="0"/>
                </a:rPr>
                <a:t>KfW</a:t>
              </a:r>
              <a:r>
                <a:rPr lang="en-US" sz="1400" dirty="0">
                  <a:latin typeface="Century Gothic" panose="020B0502020202020204" pitchFamily="34" charset="0"/>
                  <a:cs typeface="Calibri Light" panose="020F0302020204030204" pitchFamily="34" charset="0"/>
                </a:rPr>
                <a:t>/DEG, a Development Finance Institution</a:t>
              </a:r>
            </a:p>
            <a:p>
              <a:pPr marL="285750" lvl="0" indent="-285750">
                <a:spcBef>
                  <a:spcPts val="600"/>
                </a:spcBef>
                <a:spcAft>
                  <a:spcPts val="600"/>
                </a:spcAft>
                <a:buClr>
                  <a:srgbClr val="0A58B5"/>
                </a:buClr>
                <a:buFont typeface="Wingdings" panose="05000000000000000000" pitchFamily="2" charset="2"/>
                <a:buChar char="Ø"/>
              </a:pPr>
              <a:r>
                <a:rPr lang="en-US" sz="1400" dirty="0">
                  <a:latin typeface="Century Gothic" panose="020B0502020202020204" pitchFamily="34" charset="0"/>
                  <a:cs typeface="Calibri Light" panose="020F0302020204030204" pitchFamily="34" charset="0"/>
                </a:rPr>
                <a:t>The Carlyle Group, a </a:t>
              </a:r>
              <a:r>
                <a:rPr lang="en-GB" sz="1400" dirty="0">
                  <a:latin typeface="Century Gothic" panose="020B0502020202020204" pitchFamily="34" charset="0"/>
                  <a:cs typeface="Calibri Light" panose="020F0302020204030204" pitchFamily="34" charset="0"/>
                </a:rPr>
                <a:t>multinational private equity, alternative asset management and financial services corporation</a:t>
              </a:r>
              <a:endParaRPr lang="en-US" sz="1400" dirty="0">
                <a:latin typeface="Century Gothic" panose="020B0502020202020204" pitchFamily="34" charset="0"/>
                <a:cs typeface="Calibri Light" panose="020F0302020204030204" pitchFamily="34" charset="0"/>
              </a:endParaRPr>
            </a:p>
          </p:txBody>
        </p:sp>
      </p:grpSp>
    </p:spTree>
    <p:extLst>
      <p:ext uri="{BB962C8B-B14F-4D97-AF65-F5344CB8AC3E}">
        <p14:creationId xmlns:p14="http://schemas.microsoft.com/office/powerpoint/2010/main" val="72068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7322-4C47-45AB-90DD-42D5FE02AF7A}"/>
              </a:ext>
            </a:extLst>
          </p:cNvPr>
          <p:cNvSpPr>
            <a:spLocks noGrp="1"/>
          </p:cNvSpPr>
          <p:nvPr>
            <p:ph type="title"/>
          </p:nvPr>
        </p:nvSpPr>
        <p:spPr>
          <a:xfrm>
            <a:off x="838200" y="77501"/>
            <a:ext cx="10515600" cy="978369"/>
          </a:xfrm>
        </p:spPr>
        <p:txBody>
          <a:bodyPr>
            <a:normAutofit fontScale="90000"/>
          </a:bodyPr>
          <a:lstStyle/>
          <a:p>
            <a:r>
              <a:rPr lang="en-GB" dirty="0"/>
              <a:t>GCR approach to water utility credit rating</a:t>
            </a:r>
          </a:p>
        </p:txBody>
      </p:sp>
      <p:sp>
        <p:nvSpPr>
          <p:cNvPr id="3" name="Content Placeholder 2">
            <a:extLst>
              <a:ext uri="{FF2B5EF4-FFF2-40B4-BE49-F238E27FC236}">
                <a16:creationId xmlns:a16="http://schemas.microsoft.com/office/drawing/2014/main" id="{9B1CA79A-72A6-4058-BB81-AA47695460A8}"/>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CAF426A-77E9-48D6-A67B-870F63AC0D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6461" y="1671636"/>
            <a:ext cx="10385058" cy="4665663"/>
          </a:xfrm>
          <a:prstGeom prst="rect">
            <a:avLst/>
          </a:prstGeom>
        </p:spPr>
      </p:pic>
      <p:sp>
        <p:nvSpPr>
          <p:cNvPr id="6" name="TextBox 5">
            <a:extLst>
              <a:ext uri="{FF2B5EF4-FFF2-40B4-BE49-F238E27FC236}">
                <a16:creationId xmlns:a16="http://schemas.microsoft.com/office/drawing/2014/main" id="{023A6FA1-1A5A-4334-8844-30ED9B240DAF}"/>
              </a:ext>
            </a:extLst>
          </p:cNvPr>
          <p:cNvSpPr txBox="1"/>
          <p:nvPr/>
        </p:nvSpPr>
        <p:spPr>
          <a:xfrm>
            <a:off x="297593" y="2204560"/>
            <a:ext cx="2352628" cy="554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Operating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environment</a:t>
            </a:r>
            <a:endPar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E959B7D-7EBC-4C6C-B80B-D7FF813A4595}"/>
              </a:ext>
            </a:extLst>
          </p:cNvPr>
          <p:cNvSpPr txBox="1"/>
          <p:nvPr/>
        </p:nvSpPr>
        <p:spPr>
          <a:xfrm>
            <a:off x="213598" y="3307275"/>
            <a:ext cx="2352628" cy="554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Business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Profile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90938431-6603-478E-BDB5-882169BC7293}"/>
              </a:ext>
            </a:extLst>
          </p:cNvPr>
          <p:cNvSpPr txBox="1"/>
          <p:nvPr/>
        </p:nvSpPr>
        <p:spPr>
          <a:xfrm>
            <a:off x="213598" y="4416698"/>
            <a:ext cx="2352628" cy="554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Financial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Profile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86519A36-AFE2-4B9D-8253-21EE7BF2D0C6}"/>
              </a:ext>
            </a:extLst>
          </p:cNvPr>
          <p:cNvSpPr txBox="1"/>
          <p:nvPr/>
        </p:nvSpPr>
        <p:spPr>
          <a:xfrm>
            <a:off x="213598" y="5539738"/>
            <a:ext cx="2352628" cy="554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Comparative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Profile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BCB1DA7C-598E-4E00-8469-D31BB5314B26}"/>
              </a:ext>
            </a:extLst>
          </p:cNvPr>
          <p:cNvSpPr txBox="1"/>
          <p:nvPr/>
        </p:nvSpPr>
        <p:spPr>
          <a:xfrm>
            <a:off x="1976318" y="3619138"/>
            <a:ext cx="2352628" cy="554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GCR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Risk Score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DF2ADC3-C093-42E4-A521-8BF15FE8E0EB}"/>
              </a:ext>
            </a:extLst>
          </p:cNvPr>
          <p:cNvSpPr txBox="1"/>
          <p:nvPr/>
        </p:nvSpPr>
        <p:spPr>
          <a:xfrm rot="16200000">
            <a:off x="3361587" y="3622498"/>
            <a:ext cx="2449552" cy="6849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Anchor Credit Evaluator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A191EFCC-A1D2-474F-BF3F-62AF261B055D}"/>
              </a:ext>
            </a:extLst>
          </p:cNvPr>
          <p:cNvSpPr txBox="1"/>
          <p:nvPr/>
        </p:nvSpPr>
        <p:spPr>
          <a:xfrm>
            <a:off x="4464018" y="2621476"/>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International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Scale ACE</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8B06520D-CAEC-4DD5-A78F-5ECAF4C96880}"/>
              </a:ext>
            </a:extLst>
          </p:cNvPr>
          <p:cNvSpPr txBox="1"/>
          <p:nvPr/>
        </p:nvSpPr>
        <p:spPr>
          <a:xfrm>
            <a:off x="4422989" y="4668258"/>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National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Scale ACE</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D666BB81-88EE-430A-8844-4F271775A4AA}"/>
              </a:ext>
            </a:extLst>
          </p:cNvPr>
          <p:cNvSpPr txBox="1"/>
          <p:nvPr/>
        </p:nvSpPr>
        <p:spPr>
          <a:xfrm rot="16200000">
            <a:off x="5017724" y="3759851"/>
            <a:ext cx="4005022" cy="48923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Rating Adjustment Factors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12BE122B-7A9D-484A-8AD3-8FC9E4DEE29C}"/>
              </a:ext>
            </a:extLst>
          </p:cNvPr>
          <p:cNvSpPr txBox="1"/>
          <p:nvPr/>
        </p:nvSpPr>
        <p:spPr>
          <a:xfrm>
            <a:off x="6775617" y="2320053"/>
            <a:ext cx="2352628" cy="2374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Structural</a:t>
            </a: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F4B640FD-343D-47B1-A37E-35EA19F21780}"/>
              </a:ext>
            </a:extLst>
          </p:cNvPr>
          <p:cNvSpPr txBox="1"/>
          <p:nvPr/>
        </p:nvSpPr>
        <p:spPr>
          <a:xfrm>
            <a:off x="6775617" y="3184012"/>
            <a:ext cx="2352628" cy="2374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Instrument</a:t>
            </a: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60582BB3-00EE-44C1-8D34-1D7F7A551923}"/>
              </a:ext>
            </a:extLst>
          </p:cNvPr>
          <p:cNvSpPr txBox="1"/>
          <p:nvPr/>
        </p:nvSpPr>
        <p:spPr>
          <a:xfrm>
            <a:off x="6775617" y="4340991"/>
            <a:ext cx="2352628" cy="2374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Structural</a:t>
            </a: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7CC5FCFE-1222-4BF6-AB40-994374C69D33}"/>
              </a:ext>
            </a:extLst>
          </p:cNvPr>
          <p:cNvSpPr txBox="1"/>
          <p:nvPr/>
        </p:nvSpPr>
        <p:spPr>
          <a:xfrm>
            <a:off x="6775617" y="5205099"/>
            <a:ext cx="2352628" cy="2374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Instrument</a:t>
            </a: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AC1C006C-2DC8-41B9-8893-D15B62A1FDB3}"/>
              </a:ext>
            </a:extLst>
          </p:cNvPr>
          <p:cNvSpPr txBox="1"/>
          <p:nvPr/>
        </p:nvSpPr>
        <p:spPr>
          <a:xfrm>
            <a:off x="8528647" y="2304887"/>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International scale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issuer rating</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EE6A08E6-AD4D-41B1-AB66-811A023D1E17}"/>
              </a:ext>
            </a:extLst>
          </p:cNvPr>
          <p:cNvSpPr txBox="1"/>
          <p:nvPr/>
        </p:nvSpPr>
        <p:spPr>
          <a:xfrm>
            <a:off x="8464430" y="3188532"/>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International scale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issuer rating</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B0B94EE6-5F38-499D-AA15-7B7D54CD2535}"/>
              </a:ext>
            </a:extLst>
          </p:cNvPr>
          <p:cNvSpPr txBox="1"/>
          <p:nvPr/>
        </p:nvSpPr>
        <p:spPr>
          <a:xfrm>
            <a:off x="8528647" y="4393951"/>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National scale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issuer rating</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D7597F6B-46D5-4438-97BB-39DE98D541FE}"/>
              </a:ext>
            </a:extLst>
          </p:cNvPr>
          <p:cNvSpPr txBox="1"/>
          <p:nvPr/>
        </p:nvSpPr>
        <p:spPr>
          <a:xfrm>
            <a:off x="8528647" y="5244679"/>
            <a:ext cx="2352628" cy="3958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National scale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entury Gothic" panose="020B0502020202020204" pitchFamily="34" charset="0"/>
                <a:ea typeface="Calibri" panose="020F0502020204030204" pitchFamily="34" charset="0"/>
                <a:cs typeface="Times New Roman" panose="02020603050405020304" pitchFamily="18" charset="0"/>
              </a:rPr>
              <a:t>issuer rating</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82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7BA4-B0C1-4B3A-B5E1-B543F141D8BC}"/>
              </a:ext>
            </a:extLst>
          </p:cNvPr>
          <p:cNvSpPr>
            <a:spLocks noGrp="1"/>
          </p:cNvSpPr>
          <p:nvPr>
            <p:ph type="title"/>
          </p:nvPr>
        </p:nvSpPr>
        <p:spPr>
          <a:xfrm>
            <a:off x="789274" y="13084"/>
            <a:ext cx="10515600" cy="617141"/>
          </a:xfrm>
        </p:spPr>
        <p:txBody>
          <a:bodyPr>
            <a:normAutofit fontScale="90000"/>
          </a:bodyPr>
          <a:lstStyle/>
          <a:p>
            <a:r>
              <a:rPr lang="en-US" dirty="0"/>
              <a:t>GCR approach to water utility credit rating</a:t>
            </a:r>
            <a:endParaRPr lang="en-GB" dirty="0"/>
          </a:p>
        </p:txBody>
      </p:sp>
      <p:grpSp>
        <p:nvGrpSpPr>
          <p:cNvPr id="34" name="Group 33">
            <a:extLst>
              <a:ext uri="{FF2B5EF4-FFF2-40B4-BE49-F238E27FC236}">
                <a16:creationId xmlns:a16="http://schemas.microsoft.com/office/drawing/2014/main" id="{73805239-BF98-4A79-A0BA-2EEE2EC21613}"/>
              </a:ext>
            </a:extLst>
          </p:cNvPr>
          <p:cNvGrpSpPr/>
          <p:nvPr/>
        </p:nvGrpSpPr>
        <p:grpSpPr>
          <a:xfrm>
            <a:off x="674390" y="1172308"/>
            <a:ext cx="10515600" cy="4809328"/>
            <a:chOff x="457083" y="2328119"/>
            <a:chExt cx="6509439" cy="3201690"/>
          </a:xfrm>
        </p:grpSpPr>
        <p:sp>
          <p:nvSpPr>
            <p:cNvPr id="35" name="Rectangle 34">
              <a:extLst>
                <a:ext uri="{FF2B5EF4-FFF2-40B4-BE49-F238E27FC236}">
                  <a16:creationId xmlns:a16="http://schemas.microsoft.com/office/drawing/2014/main" id="{EB8783FA-36A0-4E1C-AB1A-E43586490823}"/>
                </a:ext>
              </a:extLst>
            </p:cNvPr>
            <p:cNvSpPr/>
            <p:nvPr/>
          </p:nvSpPr>
          <p:spPr>
            <a:xfrm>
              <a:off x="730317" y="2328119"/>
              <a:ext cx="809463" cy="237824"/>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1200">
                <a:latin typeface="Century Gothic" panose="020B0502020202020204" pitchFamily="34" charset="0"/>
              </a:endParaRPr>
            </a:p>
          </p:txBody>
        </p:sp>
        <p:sp>
          <p:nvSpPr>
            <p:cNvPr id="36" name="Rectangle 35">
              <a:extLst>
                <a:ext uri="{FF2B5EF4-FFF2-40B4-BE49-F238E27FC236}">
                  <a16:creationId xmlns:a16="http://schemas.microsoft.com/office/drawing/2014/main" id="{BC39FA2F-7F70-4C24-A67E-5125E79CDF2B}"/>
                </a:ext>
              </a:extLst>
            </p:cNvPr>
            <p:cNvSpPr/>
            <p:nvPr/>
          </p:nvSpPr>
          <p:spPr>
            <a:xfrm>
              <a:off x="2717966" y="2328119"/>
              <a:ext cx="809463" cy="237824"/>
            </a:xfrm>
            <a:prstGeom prst="rect">
              <a:avLst/>
            </a:prstGeom>
            <a:solidFill>
              <a:srgbClr val="0A58B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1200">
                <a:latin typeface="Century Gothic" panose="020B0502020202020204" pitchFamily="34" charset="0"/>
              </a:endParaRPr>
            </a:p>
          </p:txBody>
        </p:sp>
        <p:sp>
          <p:nvSpPr>
            <p:cNvPr id="37" name="Rectangle 36">
              <a:extLst>
                <a:ext uri="{FF2B5EF4-FFF2-40B4-BE49-F238E27FC236}">
                  <a16:creationId xmlns:a16="http://schemas.microsoft.com/office/drawing/2014/main" id="{76C1E0D4-343D-4C92-BBC5-E5A9355D27F1}"/>
                </a:ext>
              </a:extLst>
            </p:cNvPr>
            <p:cNvSpPr/>
            <p:nvPr/>
          </p:nvSpPr>
          <p:spPr>
            <a:xfrm>
              <a:off x="4543075" y="2328119"/>
              <a:ext cx="809463" cy="23782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1200">
                <a:latin typeface="Century Gothic" panose="020B0502020202020204" pitchFamily="34" charset="0"/>
              </a:endParaRPr>
            </a:p>
          </p:txBody>
        </p:sp>
        <p:sp>
          <p:nvSpPr>
            <p:cNvPr id="38" name="Arrow: Pentagon 37">
              <a:extLst>
                <a:ext uri="{FF2B5EF4-FFF2-40B4-BE49-F238E27FC236}">
                  <a16:creationId xmlns:a16="http://schemas.microsoft.com/office/drawing/2014/main" id="{DB35F613-DA04-4DB8-81E1-C2E0E48B5A91}"/>
                </a:ext>
              </a:extLst>
            </p:cNvPr>
            <p:cNvSpPr/>
            <p:nvPr/>
          </p:nvSpPr>
          <p:spPr>
            <a:xfrm>
              <a:off x="2172492" y="2981940"/>
              <a:ext cx="1851459"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Country risk (0 to 15)</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9" name="Arrow: Pentagon 38">
              <a:extLst>
                <a:ext uri="{FF2B5EF4-FFF2-40B4-BE49-F238E27FC236}">
                  <a16:creationId xmlns:a16="http://schemas.microsoft.com/office/drawing/2014/main" id="{A6FD97A4-9B13-491E-A093-750A08578343}"/>
                </a:ext>
              </a:extLst>
            </p:cNvPr>
            <p:cNvSpPr/>
            <p:nvPr/>
          </p:nvSpPr>
          <p:spPr>
            <a:xfrm>
              <a:off x="2172493" y="3192229"/>
              <a:ext cx="1851458"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Sector risk (0 to 13)</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0" name="Arrow: Pentagon 39">
              <a:extLst>
                <a:ext uri="{FF2B5EF4-FFF2-40B4-BE49-F238E27FC236}">
                  <a16:creationId xmlns:a16="http://schemas.microsoft.com/office/drawing/2014/main" id="{BD3DD419-C222-4F28-B60F-7FE0DE8D452E}"/>
                </a:ext>
              </a:extLst>
            </p:cNvPr>
            <p:cNvSpPr/>
            <p:nvPr/>
          </p:nvSpPr>
          <p:spPr>
            <a:xfrm>
              <a:off x="2175379" y="3687049"/>
              <a:ext cx="1851458"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Competitive position (-8 to +5)</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Arrow: Pentagon 40">
              <a:extLst>
                <a:ext uri="{FF2B5EF4-FFF2-40B4-BE49-F238E27FC236}">
                  <a16:creationId xmlns:a16="http://schemas.microsoft.com/office/drawing/2014/main" id="{45BAD742-B99A-4BC0-8B49-E98D4AE85395}"/>
                </a:ext>
              </a:extLst>
            </p:cNvPr>
            <p:cNvSpPr/>
            <p:nvPr/>
          </p:nvSpPr>
          <p:spPr>
            <a:xfrm>
              <a:off x="2177248" y="4265035"/>
              <a:ext cx="1838860"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Earnings profile (-5 to +3)</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CE8B9A1B-7E43-4656-BB23-B9DF643D4F24}"/>
                </a:ext>
              </a:extLst>
            </p:cNvPr>
            <p:cNvSpPr txBox="1"/>
            <p:nvPr/>
          </p:nvSpPr>
          <p:spPr>
            <a:xfrm>
              <a:off x="550035" y="2400864"/>
              <a:ext cx="1144697" cy="112357"/>
            </a:xfrm>
            <a:prstGeom prst="rect">
              <a:avLst/>
            </a:prstGeom>
            <a:noFill/>
          </p:spPr>
          <p:txBody>
            <a:bodyPr wrap="square" lIns="0" tIns="0" rIns="0" bIns="0" rtlCol="0">
              <a:spAutoFit/>
            </a:bodyPr>
            <a:lstStyle/>
            <a:p>
              <a:pPr lvl="0" algn="ctr"/>
              <a:r>
                <a:rPr lang="en-US" sz="1200" kern="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Component</a:t>
              </a:r>
            </a:p>
          </p:txBody>
        </p:sp>
        <p:sp>
          <p:nvSpPr>
            <p:cNvPr id="43" name="TextBox 42">
              <a:extLst>
                <a:ext uri="{FF2B5EF4-FFF2-40B4-BE49-F238E27FC236}">
                  <a16:creationId xmlns:a16="http://schemas.microsoft.com/office/drawing/2014/main" id="{3A92EE22-48DE-462A-96FF-0A20946FE7D5}"/>
                </a:ext>
              </a:extLst>
            </p:cNvPr>
            <p:cNvSpPr txBox="1"/>
            <p:nvPr/>
          </p:nvSpPr>
          <p:spPr>
            <a:xfrm>
              <a:off x="2418956" y="2400864"/>
              <a:ext cx="1407481" cy="112357"/>
            </a:xfrm>
            <a:prstGeom prst="rect">
              <a:avLst/>
            </a:prstGeom>
            <a:noFill/>
          </p:spPr>
          <p:txBody>
            <a:bodyPr wrap="square" lIns="0" tIns="0" rIns="0" bIns="0" rtlCol="0">
              <a:spAutoFit/>
            </a:bodyPr>
            <a:lstStyle/>
            <a:p>
              <a:pPr lvl="0" algn="ctr"/>
              <a:r>
                <a:rPr lang="en-US" sz="1200" kern="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Factor</a:t>
              </a:r>
            </a:p>
          </p:txBody>
        </p:sp>
        <p:sp>
          <p:nvSpPr>
            <p:cNvPr id="44" name="Flowchart: Alternate Process 43">
              <a:extLst>
                <a:ext uri="{FF2B5EF4-FFF2-40B4-BE49-F238E27FC236}">
                  <a16:creationId xmlns:a16="http://schemas.microsoft.com/office/drawing/2014/main" id="{D4324FCB-E7F3-488A-881D-899D4A2AC5E5}"/>
                </a:ext>
              </a:extLst>
            </p:cNvPr>
            <p:cNvSpPr/>
            <p:nvPr/>
          </p:nvSpPr>
          <p:spPr>
            <a:xfrm>
              <a:off x="5781677" y="2816775"/>
              <a:ext cx="1057133" cy="2713034"/>
            </a:xfrm>
            <a:prstGeom prst="flowChartAlternateProcess">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45" name="TextBox 44">
              <a:extLst>
                <a:ext uri="{FF2B5EF4-FFF2-40B4-BE49-F238E27FC236}">
                  <a16:creationId xmlns:a16="http://schemas.microsoft.com/office/drawing/2014/main" id="{1D71C060-CF55-42F4-8398-220F3E0BEFFC}"/>
                </a:ext>
              </a:extLst>
            </p:cNvPr>
            <p:cNvSpPr txBox="1"/>
            <p:nvPr/>
          </p:nvSpPr>
          <p:spPr>
            <a:xfrm>
              <a:off x="5653963" y="4011072"/>
              <a:ext cx="1312559" cy="168535"/>
            </a:xfrm>
            <a:prstGeom prst="rect">
              <a:avLst/>
            </a:prstGeom>
            <a:noFill/>
          </p:spPr>
          <p:txBody>
            <a:bodyPr wrap="square" rtlCol="0">
              <a:spAutoFit/>
            </a:bodyPr>
            <a:lstStyle/>
            <a:p>
              <a:pPr lvl="0" algn="ctr"/>
              <a:r>
                <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rPr>
                <a:t>GCR Risk Score</a:t>
              </a:r>
            </a:p>
          </p:txBody>
        </p:sp>
        <p:sp>
          <p:nvSpPr>
            <p:cNvPr id="46" name="Arrow: Pentagon 45">
              <a:extLst>
                <a:ext uri="{FF2B5EF4-FFF2-40B4-BE49-F238E27FC236}">
                  <a16:creationId xmlns:a16="http://schemas.microsoft.com/office/drawing/2014/main" id="{B5CEAFD4-8280-4B7A-9DDE-AFB5CBAE1761}"/>
                </a:ext>
              </a:extLst>
            </p:cNvPr>
            <p:cNvSpPr/>
            <p:nvPr/>
          </p:nvSpPr>
          <p:spPr>
            <a:xfrm>
              <a:off x="2172493" y="3891900"/>
              <a:ext cx="1851458"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Management &amp; governance (-5 to 0)</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7" name="Arrow: Pentagon 46">
              <a:extLst>
                <a:ext uri="{FF2B5EF4-FFF2-40B4-BE49-F238E27FC236}">
                  <a16:creationId xmlns:a16="http://schemas.microsoft.com/office/drawing/2014/main" id="{32BC47F2-CCA9-4E35-8B90-DFFBACD36A33}"/>
                </a:ext>
              </a:extLst>
            </p:cNvPr>
            <p:cNvSpPr/>
            <p:nvPr/>
          </p:nvSpPr>
          <p:spPr>
            <a:xfrm>
              <a:off x="2169405" y="4700458"/>
              <a:ext cx="1854546"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Liquidity (-10 to +2)</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8" name="Arrow: Pentagon 47">
              <a:extLst>
                <a:ext uri="{FF2B5EF4-FFF2-40B4-BE49-F238E27FC236}">
                  <a16:creationId xmlns:a16="http://schemas.microsoft.com/office/drawing/2014/main" id="{0C0E3CA2-7619-43B6-8719-3A6E88250CD0}"/>
                </a:ext>
              </a:extLst>
            </p:cNvPr>
            <p:cNvSpPr/>
            <p:nvPr/>
          </p:nvSpPr>
          <p:spPr>
            <a:xfrm>
              <a:off x="2175379" y="4485954"/>
              <a:ext cx="1848571"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Leverage and cash flow (-5 to +5)</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9" name="Arrow: Pentagon 48">
              <a:extLst>
                <a:ext uri="{FF2B5EF4-FFF2-40B4-BE49-F238E27FC236}">
                  <a16:creationId xmlns:a16="http://schemas.microsoft.com/office/drawing/2014/main" id="{4C1E8A41-DE81-4355-890C-CBEC23A1D485}"/>
                </a:ext>
              </a:extLst>
            </p:cNvPr>
            <p:cNvSpPr/>
            <p:nvPr/>
          </p:nvSpPr>
          <p:spPr>
            <a:xfrm>
              <a:off x="2172429" y="5317625"/>
              <a:ext cx="1903563"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External support</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0" name="Arrow: Pentagon 49">
              <a:extLst>
                <a:ext uri="{FF2B5EF4-FFF2-40B4-BE49-F238E27FC236}">
                  <a16:creationId xmlns:a16="http://schemas.microsoft.com/office/drawing/2014/main" id="{94B9A9C9-F545-42CF-88A6-ACBABBD89FAD}"/>
                </a:ext>
              </a:extLst>
            </p:cNvPr>
            <p:cNvSpPr/>
            <p:nvPr/>
          </p:nvSpPr>
          <p:spPr>
            <a:xfrm>
              <a:off x="2169404" y="5106394"/>
              <a:ext cx="1906589" cy="180000"/>
            </a:xfrm>
            <a:prstGeom prst="homePlate">
              <a:avLst/>
            </a:prstGeom>
            <a:solidFill>
              <a:srgbClr val="0A58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1200" kern="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Peer comparison (-2 to +2)</a:t>
              </a:r>
              <a:endParaRPr lang="en-US" sz="1200" kern="0" dirty="0">
                <a:solidFill>
                  <a:sysClr val="window" lastClr="FFFFF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EADE6A8A-81C2-4DCF-AE46-F4303C6E4CEE}"/>
                </a:ext>
              </a:extLst>
            </p:cNvPr>
            <p:cNvSpPr txBox="1"/>
            <p:nvPr/>
          </p:nvSpPr>
          <p:spPr>
            <a:xfrm>
              <a:off x="4239324" y="2383925"/>
              <a:ext cx="1407481" cy="112357"/>
            </a:xfrm>
            <a:prstGeom prst="rect">
              <a:avLst/>
            </a:prstGeom>
            <a:noFill/>
          </p:spPr>
          <p:txBody>
            <a:bodyPr wrap="square" lIns="0" tIns="0" rIns="0" bIns="0" rtlCol="0">
              <a:spAutoFit/>
            </a:bodyPr>
            <a:lstStyle/>
            <a:p>
              <a:pPr lvl="0" algn="ctr"/>
              <a:r>
                <a:rPr lang="en-US" sz="1200" kern="0" dirty="0">
                  <a:latin typeface="Century Gothic" panose="020B0502020202020204" pitchFamily="34" charset="0"/>
                  <a:ea typeface="Calibri" panose="020F0502020204030204" pitchFamily="34" charset="0"/>
                  <a:cs typeface="Times New Roman" panose="02020603050405020304" pitchFamily="18" charset="0"/>
                </a:rPr>
                <a:t>Sub-score</a:t>
              </a:r>
            </a:p>
          </p:txBody>
        </p:sp>
        <p:sp>
          <p:nvSpPr>
            <p:cNvPr id="52" name="Arrow: Right 51">
              <a:extLst>
                <a:ext uri="{FF2B5EF4-FFF2-40B4-BE49-F238E27FC236}">
                  <a16:creationId xmlns:a16="http://schemas.microsoft.com/office/drawing/2014/main" id="{7F51889B-3C58-49EA-9877-C29641B338CD}"/>
                </a:ext>
              </a:extLst>
            </p:cNvPr>
            <p:cNvSpPr/>
            <p:nvPr/>
          </p:nvSpPr>
          <p:spPr>
            <a:xfrm>
              <a:off x="467075" y="2945303"/>
              <a:ext cx="1435894" cy="493851"/>
            </a:xfrm>
            <a:prstGeom prst="rightArrow">
              <a:avLst/>
            </a:prstGeom>
            <a:solidFill>
              <a:schemeClr val="tx1">
                <a:lumMod val="65000"/>
                <a:lumOff val="3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53" name="Arrow: Right 52">
              <a:extLst>
                <a:ext uri="{FF2B5EF4-FFF2-40B4-BE49-F238E27FC236}">
                  <a16:creationId xmlns:a16="http://schemas.microsoft.com/office/drawing/2014/main" id="{C6AF45D2-704C-495E-A7DE-478F67574904}"/>
                </a:ext>
              </a:extLst>
            </p:cNvPr>
            <p:cNvSpPr/>
            <p:nvPr/>
          </p:nvSpPr>
          <p:spPr>
            <a:xfrm>
              <a:off x="463258" y="3624943"/>
              <a:ext cx="1439711" cy="493851"/>
            </a:xfrm>
            <a:prstGeom prst="rightArrow">
              <a:avLst/>
            </a:prstGeom>
            <a:solidFill>
              <a:schemeClr val="tx1">
                <a:lumMod val="50000"/>
                <a:lumOff val="50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54" name="Arrow: Right 53">
              <a:extLst>
                <a:ext uri="{FF2B5EF4-FFF2-40B4-BE49-F238E27FC236}">
                  <a16:creationId xmlns:a16="http://schemas.microsoft.com/office/drawing/2014/main" id="{035B8502-E404-4BDD-A4C6-7E6FD5ADA3EB}"/>
                </a:ext>
              </a:extLst>
            </p:cNvPr>
            <p:cNvSpPr/>
            <p:nvPr/>
          </p:nvSpPr>
          <p:spPr>
            <a:xfrm>
              <a:off x="457083" y="4325323"/>
              <a:ext cx="1435894" cy="493851"/>
            </a:xfrm>
            <a:prstGeom prst="rightArrow">
              <a:avLst/>
            </a:prstGeom>
            <a:solidFill>
              <a:schemeClr val="bg1">
                <a:lumMod val="50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55" name="Arrow: Right 54">
              <a:extLst>
                <a:ext uri="{FF2B5EF4-FFF2-40B4-BE49-F238E27FC236}">
                  <a16:creationId xmlns:a16="http://schemas.microsoft.com/office/drawing/2014/main" id="{BB20EF9D-9487-42CF-B04E-B5DFABE4C656}"/>
                </a:ext>
              </a:extLst>
            </p:cNvPr>
            <p:cNvSpPr/>
            <p:nvPr/>
          </p:nvSpPr>
          <p:spPr>
            <a:xfrm>
              <a:off x="464037" y="5033251"/>
              <a:ext cx="1435894" cy="493851"/>
            </a:xfrm>
            <a:prstGeom prst="rightArrow">
              <a:avLst/>
            </a:prstGeom>
            <a:solidFill>
              <a:schemeClr val="bg1">
                <a:lumMod val="6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56" name="TextBox 55">
              <a:extLst>
                <a:ext uri="{FF2B5EF4-FFF2-40B4-BE49-F238E27FC236}">
                  <a16:creationId xmlns:a16="http://schemas.microsoft.com/office/drawing/2014/main" id="{8C4AB14D-C78D-4EB4-9298-59CCB1648CEF}"/>
                </a:ext>
              </a:extLst>
            </p:cNvPr>
            <p:cNvSpPr txBox="1"/>
            <p:nvPr/>
          </p:nvSpPr>
          <p:spPr>
            <a:xfrm>
              <a:off x="529186" y="3820197"/>
              <a:ext cx="1144696" cy="112357"/>
            </a:xfrm>
            <a:prstGeom prst="rect">
              <a:avLst/>
            </a:prstGeom>
            <a:noFill/>
          </p:spPr>
          <p:txBody>
            <a:bodyPr wrap="square" lIns="0" tIns="0" rIns="0" bIns="0" rtlCol="0">
              <a:spAutoFit/>
            </a:bodyPr>
            <a:lstStyle/>
            <a:p>
              <a:pPr lvl="0" algn="ctr"/>
              <a:r>
                <a:rPr lang="en-ZA"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rPr>
                <a:t>Business profile</a:t>
              </a:r>
              <a:endParaRPr lang="en-US"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EB2503EE-64F9-42D6-96A9-89E1F739E218}"/>
                </a:ext>
              </a:extLst>
            </p:cNvPr>
            <p:cNvSpPr txBox="1"/>
            <p:nvPr/>
          </p:nvSpPr>
          <p:spPr>
            <a:xfrm>
              <a:off x="498982" y="4531852"/>
              <a:ext cx="1144696" cy="112357"/>
            </a:xfrm>
            <a:prstGeom prst="rect">
              <a:avLst/>
            </a:prstGeom>
            <a:noFill/>
          </p:spPr>
          <p:txBody>
            <a:bodyPr wrap="square" lIns="0" tIns="0" rIns="0" bIns="0" rtlCol="0">
              <a:spAutoFit/>
            </a:bodyPr>
            <a:lstStyle/>
            <a:p>
              <a:pPr lvl="0" algn="ctr"/>
              <a:r>
                <a:rPr lang="en-ZA"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rPr>
                <a:t>Financial profile</a:t>
              </a:r>
              <a:endParaRPr lang="en-US"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36E09C8B-A056-45FD-B34A-F463B656DE8A}"/>
                </a:ext>
              </a:extLst>
            </p:cNvPr>
            <p:cNvSpPr txBox="1"/>
            <p:nvPr/>
          </p:nvSpPr>
          <p:spPr>
            <a:xfrm>
              <a:off x="504722" y="5228686"/>
              <a:ext cx="1144696" cy="112357"/>
            </a:xfrm>
            <a:prstGeom prst="rect">
              <a:avLst/>
            </a:prstGeom>
            <a:noFill/>
          </p:spPr>
          <p:txBody>
            <a:bodyPr wrap="square" lIns="0" tIns="0" rIns="0" bIns="0" rtlCol="0">
              <a:spAutoFit/>
            </a:bodyPr>
            <a:lstStyle/>
            <a:p>
              <a:pPr lvl="0" algn="ctr"/>
              <a:r>
                <a:rPr lang="en-ZA"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rPr>
                <a:t>Comparative profile</a:t>
              </a:r>
              <a:endParaRPr lang="en-US"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9" name="Arrow: Right 58">
              <a:extLst>
                <a:ext uri="{FF2B5EF4-FFF2-40B4-BE49-F238E27FC236}">
                  <a16:creationId xmlns:a16="http://schemas.microsoft.com/office/drawing/2014/main" id="{38E10FB7-35E7-42CD-AAF5-2758EFE1C287}"/>
                </a:ext>
              </a:extLst>
            </p:cNvPr>
            <p:cNvSpPr/>
            <p:nvPr/>
          </p:nvSpPr>
          <p:spPr>
            <a:xfrm>
              <a:off x="4203911" y="2895087"/>
              <a:ext cx="1442896" cy="493851"/>
            </a:xfrm>
            <a:prstGeom prst="rightArrow">
              <a:avLst/>
            </a:prstGeom>
            <a:solidFill>
              <a:schemeClr val="tx1">
                <a:lumMod val="65000"/>
                <a:lumOff val="3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60" name="Arrow: Right 59">
              <a:extLst>
                <a:ext uri="{FF2B5EF4-FFF2-40B4-BE49-F238E27FC236}">
                  <a16:creationId xmlns:a16="http://schemas.microsoft.com/office/drawing/2014/main" id="{B2A946AF-29A1-4870-AC41-148698B05A91}"/>
                </a:ext>
              </a:extLst>
            </p:cNvPr>
            <p:cNvSpPr/>
            <p:nvPr/>
          </p:nvSpPr>
          <p:spPr>
            <a:xfrm>
              <a:off x="4210084" y="3595467"/>
              <a:ext cx="1436723" cy="493851"/>
            </a:xfrm>
            <a:prstGeom prst="rightArrow">
              <a:avLst/>
            </a:prstGeom>
            <a:solidFill>
              <a:schemeClr val="tx1">
                <a:lumMod val="50000"/>
                <a:lumOff val="50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61" name="Arrow: Right 60">
              <a:extLst>
                <a:ext uri="{FF2B5EF4-FFF2-40B4-BE49-F238E27FC236}">
                  <a16:creationId xmlns:a16="http://schemas.microsoft.com/office/drawing/2014/main" id="{E4CFE4E7-4C94-470F-A4D3-9A86C6C962EF}"/>
                </a:ext>
              </a:extLst>
            </p:cNvPr>
            <p:cNvSpPr/>
            <p:nvPr/>
          </p:nvSpPr>
          <p:spPr>
            <a:xfrm>
              <a:off x="4203909" y="4295847"/>
              <a:ext cx="1442896" cy="493851"/>
            </a:xfrm>
            <a:prstGeom prst="rightArrow">
              <a:avLst/>
            </a:prstGeom>
            <a:solidFill>
              <a:schemeClr val="bg1">
                <a:lumMod val="6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62" name="Arrow: Right 61">
              <a:extLst>
                <a:ext uri="{FF2B5EF4-FFF2-40B4-BE49-F238E27FC236}">
                  <a16:creationId xmlns:a16="http://schemas.microsoft.com/office/drawing/2014/main" id="{346B938E-DCD9-4AF9-90D9-AD0826F0515C}"/>
                </a:ext>
              </a:extLst>
            </p:cNvPr>
            <p:cNvSpPr/>
            <p:nvPr/>
          </p:nvSpPr>
          <p:spPr>
            <a:xfrm>
              <a:off x="4210863" y="5003775"/>
              <a:ext cx="1435944" cy="493851"/>
            </a:xfrm>
            <a:prstGeom prst="rightArrow">
              <a:avLst/>
            </a:prstGeom>
            <a:solidFill>
              <a:schemeClr val="bg1">
                <a:lumMod val="75000"/>
              </a:schemeClr>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Century Gothic" panose="020B0502020202020204" pitchFamily="34" charset="0"/>
              </a:endParaRPr>
            </a:p>
          </p:txBody>
        </p:sp>
        <p:sp>
          <p:nvSpPr>
            <p:cNvPr id="63" name="TextBox 62">
              <a:extLst>
                <a:ext uri="{FF2B5EF4-FFF2-40B4-BE49-F238E27FC236}">
                  <a16:creationId xmlns:a16="http://schemas.microsoft.com/office/drawing/2014/main" id="{90753EAA-FE7D-4D7D-9028-587C5D4960E8}"/>
                </a:ext>
              </a:extLst>
            </p:cNvPr>
            <p:cNvSpPr txBox="1"/>
            <p:nvPr/>
          </p:nvSpPr>
          <p:spPr>
            <a:xfrm>
              <a:off x="498982" y="3142012"/>
              <a:ext cx="1371950" cy="112357"/>
            </a:xfrm>
            <a:prstGeom prst="rect">
              <a:avLst/>
            </a:prstGeom>
            <a:noFill/>
          </p:spPr>
          <p:txBody>
            <a:bodyPr wrap="square" lIns="0" tIns="0" rIns="0" bIns="0" rtlCol="0">
              <a:spAutoFit/>
            </a:bodyPr>
            <a:lstStyle/>
            <a:p>
              <a:pPr lvl="0" algn="ctr"/>
              <a:r>
                <a:rPr lang="en-ZA"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rPr>
                <a:t>Operating environment</a:t>
              </a:r>
              <a:endParaRPr lang="en-US" sz="1200" kern="0" dirty="0">
                <a:solidFill>
                  <a:schemeClr val="bg1">
                    <a:lumMod val="9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3666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4EA1-3B9B-4A27-BA49-3542CECAD65F}"/>
              </a:ext>
            </a:extLst>
          </p:cNvPr>
          <p:cNvSpPr>
            <a:spLocks noGrp="1"/>
          </p:cNvSpPr>
          <p:nvPr>
            <p:ph type="title"/>
          </p:nvPr>
        </p:nvSpPr>
        <p:spPr>
          <a:xfrm>
            <a:off x="838200" y="0"/>
            <a:ext cx="10515600" cy="1031631"/>
          </a:xfrm>
        </p:spPr>
        <p:txBody>
          <a:bodyPr>
            <a:normAutofit/>
          </a:bodyPr>
          <a:lstStyle/>
          <a:p>
            <a:r>
              <a:rPr lang="en-GB" sz="4000" dirty="0"/>
              <a:t>Elements of credit ratings: Overview</a:t>
            </a:r>
          </a:p>
        </p:txBody>
      </p:sp>
      <p:sp>
        <p:nvSpPr>
          <p:cNvPr id="3" name="Content Placeholder 2">
            <a:extLst>
              <a:ext uri="{FF2B5EF4-FFF2-40B4-BE49-F238E27FC236}">
                <a16:creationId xmlns:a16="http://schemas.microsoft.com/office/drawing/2014/main" id="{0C3B9CB5-BB2B-449E-9E66-00DF99907F82}"/>
              </a:ext>
            </a:extLst>
          </p:cNvPr>
          <p:cNvSpPr>
            <a:spLocks noGrp="1"/>
          </p:cNvSpPr>
          <p:nvPr>
            <p:ph idx="1"/>
          </p:nvPr>
        </p:nvSpPr>
        <p:spPr>
          <a:xfrm>
            <a:off x="838200" y="1031630"/>
            <a:ext cx="10515600" cy="4982307"/>
          </a:xfrm>
        </p:spPr>
        <p:txBody>
          <a:bodyPr/>
          <a:lstStyle/>
          <a:p>
            <a:r>
              <a:rPr lang="en-US" sz="2400" dirty="0"/>
              <a:t>GCR approach to rating Water utilities balances their unique mix of both private and public sector institution characteristics </a:t>
            </a:r>
          </a:p>
          <a:p>
            <a:r>
              <a:rPr lang="en-US" sz="2400" dirty="0"/>
              <a:t>On the one hand, WU’s are usually partially or wholly owned by the national government of a particular country, or fall under some regional jurisdiction. </a:t>
            </a:r>
          </a:p>
          <a:p>
            <a:r>
              <a:rPr lang="en-US" sz="2400" dirty="0"/>
              <a:t>The provision of services and the pricing thereof tends to be highly regulated. </a:t>
            </a:r>
          </a:p>
          <a:p>
            <a:r>
              <a:rPr lang="en-US" sz="2400" dirty="0"/>
              <a:t>On the other hand, WU’s tend to operate as </a:t>
            </a:r>
            <a:r>
              <a:rPr lang="en-US" sz="2400" dirty="0" err="1"/>
              <a:t>corporatised</a:t>
            </a:r>
            <a:r>
              <a:rPr lang="en-US" sz="2400" dirty="0"/>
              <a:t> legal entities, with a distinct Board of Directors </a:t>
            </a:r>
            <a:r>
              <a:rPr lang="en-ZA" sz="2400" dirty="0"/>
              <a:t>and a management structure similar to that of private sector entities.</a:t>
            </a:r>
          </a:p>
          <a:p>
            <a:r>
              <a:rPr lang="en-GB" dirty="0"/>
              <a:t>Strong Corporate Governance is critical to managing these sometimes competing priorities</a:t>
            </a:r>
          </a:p>
        </p:txBody>
      </p:sp>
    </p:spTree>
    <p:extLst>
      <p:ext uri="{BB962C8B-B14F-4D97-AF65-F5344CB8AC3E}">
        <p14:creationId xmlns:p14="http://schemas.microsoft.com/office/powerpoint/2010/main" val="43355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B2B4-A2CC-4AC0-BED4-82E14CB3B6C7}"/>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4BC49F37-5774-4613-9912-AE6C80B012D1}"/>
              </a:ext>
            </a:extLst>
          </p:cNvPr>
          <p:cNvSpPr>
            <a:spLocks noGrp="1"/>
          </p:cNvSpPr>
          <p:nvPr>
            <p:ph idx="1"/>
          </p:nvPr>
        </p:nvSpPr>
        <p:spPr/>
        <p:txBody>
          <a:bodyPr>
            <a:normAutofit/>
          </a:bodyPr>
          <a:lstStyle/>
          <a:p>
            <a:r>
              <a:rPr lang="en-GB" dirty="0"/>
              <a:t>Introducing creditworthiness</a:t>
            </a:r>
          </a:p>
          <a:p>
            <a:r>
              <a:rPr lang="en-GB" dirty="0"/>
              <a:t>The importance of financial creditworthiness for water utilities</a:t>
            </a:r>
          </a:p>
          <a:p>
            <a:r>
              <a:rPr lang="en-GB" dirty="0"/>
              <a:t>Assessing financial creditworthiness</a:t>
            </a:r>
          </a:p>
          <a:p>
            <a:r>
              <a:rPr lang="en-GB" dirty="0"/>
              <a:t>Financial instruments and their dependence on creditworthiness</a:t>
            </a:r>
          </a:p>
          <a:p>
            <a:r>
              <a:rPr lang="en-GB" dirty="0"/>
              <a:t>Common creditworthiness mistakes/challenges and how to overcome them</a:t>
            </a:r>
          </a:p>
          <a:p>
            <a:r>
              <a:rPr lang="en-GB" dirty="0"/>
              <a:t>Fundamental steps to improve creditworthiness including who is involved and expected time commitment required</a:t>
            </a:r>
          </a:p>
          <a:p>
            <a:r>
              <a:rPr lang="en-GB" dirty="0"/>
              <a:t>Discussion</a:t>
            </a:r>
          </a:p>
        </p:txBody>
      </p:sp>
    </p:spTree>
    <p:extLst>
      <p:ext uri="{BB962C8B-B14F-4D97-AF65-F5344CB8AC3E}">
        <p14:creationId xmlns:p14="http://schemas.microsoft.com/office/powerpoint/2010/main" val="405049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E2D1-03BB-4E20-AC63-228AA83604E2}"/>
              </a:ext>
            </a:extLst>
          </p:cNvPr>
          <p:cNvSpPr>
            <a:spLocks noGrp="1"/>
          </p:cNvSpPr>
          <p:nvPr>
            <p:ph type="title"/>
          </p:nvPr>
        </p:nvSpPr>
        <p:spPr>
          <a:xfrm>
            <a:off x="756137" y="0"/>
            <a:ext cx="10515600" cy="643060"/>
          </a:xfrm>
        </p:spPr>
        <p:txBody>
          <a:bodyPr>
            <a:normAutofit fontScale="90000"/>
          </a:bodyPr>
          <a:lstStyle/>
          <a:p>
            <a:r>
              <a:rPr lang="en-GB" dirty="0"/>
              <a:t>Elements of credit ratings: Business profile</a:t>
            </a:r>
          </a:p>
        </p:txBody>
      </p:sp>
      <p:graphicFrame>
        <p:nvGraphicFramePr>
          <p:cNvPr id="5" name="Table 4">
            <a:extLst>
              <a:ext uri="{FF2B5EF4-FFF2-40B4-BE49-F238E27FC236}">
                <a16:creationId xmlns:a16="http://schemas.microsoft.com/office/drawing/2014/main" id="{8455F4B5-807B-49D8-A699-31A89BA5D574}"/>
              </a:ext>
            </a:extLst>
          </p:cNvPr>
          <p:cNvGraphicFramePr>
            <a:graphicFrameLocks noGrp="1"/>
          </p:cNvGraphicFramePr>
          <p:nvPr>
            <p:extLst>
              <p:ext uri="{D42A27DB-BD31-4B8C-83A1-F6EECF244321}">
                <p14:modId xmlns:p14="http://schemas.microsoft.com/office/powerpoint/2010/main" val="2677646863"/>
              </p:ext>
            </p:extLst>
          </p:nvPr>
        </p:nvGraphicFramePr>
        <p:xfrm>
          <a:off x="876694" y="729760"/>
          <a:ext cx="10237510" cy="5765139"/>
        </p:xfrm>
        <a:graphic>
          <a:graphicData uri="http://schemas.openxmlformats.org/drawingml/2006/table">
            <a:tbl>
              <a:tblPr firstRow="1" bandRow="1">
                <a:tableStyleId>{5C22544A-7EE6-4342-B048-85BDC9FD1C3A}</a:tableStyleId>
              </a:tblPr>
              <a:tblGrid>
                <a:gridCol w="1547799">
                  <a:extLst>
                    <a:ext uri="{9D8B030D-6E8A-4147-A177-3AD203B41FA5}">
                      <a16:colId xmlns:a16="http://schemas.microsoft.com/office/drawing/2014/main" val="2352073670"/>
                    </a:ext>
                  </a:extLst>
                </a:gridCol>
                <a:gridCol w="8689711">
                  <a:extLst>
                    <a:ext uri="{9D8B030D-6E8A-4147-A177-3AD203B41FA5}">
                      <a16:colId xmlns:a16="http://schemas.microsoft.com/office/drawing/2014/main" val="3181915382"/>
                    </a:ext>
                  </a:extLst>
                </a:gridCol>
              </a:tblGrid>
              <a:tr h="580764">
                <a:tc>
                  <a:txBody>
                    <a:bodyPr/>
                    <a:lstStyle/>
                    <a:p>
                      <a:pPr rtl="0">
                        <a:lnSpc>
                          <a:spcPct val="150000"/>
                        </a:lnSpc>
                        <a:spcAft>
                          <a:spcPts val="0"/>
                        </a:spcAft>
                      </a:pPr>
                      <a:r>
                        <a:rPr lang="en-US" sz="1400" dirty="0">
                          <a:effectLst/>
                        </a:rPr>
                        <a:t>Score description</a:t>
                      </a:r>
                      <a:endParaRPr lang="en-ZA" sz="1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239" marR="17239" marT="0" marB="0" anchor="ctr">
                    <a:solidFill>
                      <a:srgbClr val="0A58B5"/>
                    </a:solidFill>
                  </a:tcPr>
                </a:tc>
                <a:tc>
                  <a:txBody>
                    <a:bodyPr/>
                    <a:lstStyle/>
                    <a:p>
                      <a:pPr rtl="0">
                        <a:lnSpc>
                          <a:spcPct val="150000"/>
                        </a:lnSpc>
                        <a:spcAft>
                          <a:spcPts val="0"/>
                        </a:spcAft>
                      </a:pPr>
                      <a:r>
                        <a:rPr lang="en-US" sz="1400" dirty="0">
                          <a:effectLst/>
                        </a:rPr>
                        <a:t>Earnings generation (typical descriptors)</a:t>
                      </a:r>
                      <a:endParaRPr lang="en-ZA" sz="1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239" marR="17239" marT="0" marB="0" anchor="ctr">
                    <a:solidFill>
                      <a:srgbClr val="0A58B5"/>
                    </a:solidFill>
                  </a:tcPr>
                </a:tc>
                <a:extLst>
                  <a:ext uri="{0D108BD9-81ED-4DB2-BD59-A6C34878D82A}">
                    <a16:rowId xmlns:a16="http://schemas.microsoft.com/office/drawing/2014/main" val="3014609532"/>
                  </a:ext>
                </a:extLst>
              </a:tr>
              <a:tr h="911178">
                <a:tc>
                  <a:txBody>
                    <a:bodyPr/>
                    <a:lstStyle/>
                    <a:p>
                      <a:pPr rtl="0">
                        <a:lnSpc>
                          <a:spcPct val="150000"/>
                        </a:lnSpc>
                        <a:spcAft>
                          <a:spcPts val="0"/>
                        </a:spcAft>
                      </a:pPr>
                      <a:r>
                        <a:rPr lang="en-US" sz="10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Highest</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tc>
                  <a:txBody>
                    <a:bodyPr/>
                    <a:lstStyle/>
                    <a:p>
                      <a:pPr algn="just" rtl="0">
                        <a:lnSpc>
                          <a:spcPct val="150000"/>
                        </a:lnSpc>
                        <a:spcAft>
                          <a:spcPts val="0"/>
                        </a:spcAft>
                      </a:pPr>
                      <a:r>
                        <a:rPr lang="en-US" sz="1200" b="0" dirty="0">
                          <a:solidFill>
                            <a:srgbClr val="000000"/>
                          </a:solidFill>
                          <a:effectLst/>
                          <a:latin typeface="+mj-lt"/>
                          <a:ea typeface="Times New Roman" panose="02020603050405020304" pitchFamily="18" charset="0"/>
                          <a:cs typeface="Calibri" panose="020F0502020204030204" pitchFamily="34" charset="0"/>
                        </a:rPr>
                        <a:t>Benefits from a monopoly or near monopoly position in the Water industry. Is domiciled in a well-developed market with substantial modern infrastructure. Has a very strong track record of efficient service delivery. Considered to demonstrate global best in class operations. Best in class technologies and intellectual property. Strong profit and cash generation.</a:t>
                      </a:r>
                      <a:endParaRPr lang="en-ZA" sz="1600" b="0" dirty="0">
                        <a:effectLst/>
                        <a:latin typeface="+mj-lt"/>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extLst>
                  <a:ext uri="{0D108BD9-81ED-4DB2-BD59-A6C34878D82A}">
                    <a16:rowId xmlns:a16="http://schemas.microsoft.com/office/drawing/2014/main" val="1402103432"/>
                  </a:ext>
                </a:extLst>
              </a:tr>
              <a:tr h="1122407">
                <a:tc>
                  <a:txBody>
                    <a:bodyPr/>
                    <a:lstStyle/>
                    <a:p>
                      <a:pPr rtl="0">
                        <a:lnSpc>
                          <a:spcPct val="150000"/>
                        </a:lnSpc>
                        <a:spcAft>
                          <a:spcPts val="0"/>
                        </a:spcAft>
                      </a:pPr>
                      <a:r>
                        <a:rPr lang="en-US" sz="10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High</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6493" marR="66493" marT="0" marB="0" anchor="ctr"/>
                </a:tc>
                <a:tc>
                  <a:txBody>
                    <a:bodyPr/>
                    <a:lstStyle/>
                    <a:p>
                      <a:pPr algn="just" rtl="0">
                        <a:lnSpc>
                          <a:spcPct val="150000"/>
                        </a:lnSpc>
                        <a:spcAft>
                          <a:spcPts val="0"/>
                        </a:spcAft>
                      </a:pPr>
                      <a:r>
                        <a:rPr lang="en-US" sz="1200" b="0" dirty="0">
                          <a:solidFill>
                            <a:srgbClr val="000000"/>
                          </a:solidFill>
                          <a:effectLst/>
                          <a:latin typeface="+mj-lt"/>
                          <a:ea typeface="Times New Roman" panose="02020603050405020304" pitchFamily="18" charset="0"/>
                          <a:cs typeface="Calibri" panose="020F0502020204030204" pitchFamily="34" charset="0"/>
                        </a:rPr>
                        <a:t>Benefits from a monopoly or near monopoly position in the Water industry.  Its corporate status and commercial position is underpinned and protected by legislation. Has a strong track record of efficient service delivery, notwithstanding that it may face significant backlogs and operation challenges within the jurisdiction it operates. Is able to report cash profitability and cash generation in most years. Has well developed client and supplier relationships.</a:t>
                      </a:r>
                      <a:endParaRPr lang="en-ZA" sz="1600" b="0" dirty="0">
                        <a:effectLst/>
                        <a:latin typeface="+mj-lt"/>
                        <a:ea typeface="Calibri" panose="020F0502020204030204" pitchFamily="34" charset="0"/>
                        <a:cs typeface="Times New Roman" panose="02020603050405020304" pitchFamily="18" charset="0"/>
                      </a:endParaRPr>
                    </a:p>
                  </a:txBody>
                  <a:tcPr marL="66493" marR="66493" marT="0" marB="0" anchor="ctr"/>
                </a:tc>
                <a:extLst>
                  <a:ext uri="{0D108BD9-81ED-4DB2-BD59-A6C34878D82A}">
                    <a16:rowId xmlns:a16="http://schemas.microsoft.com/office/drawing/2014/main" val="2297307396"/>
                  </a:ext>
                </a:extLst>
              </a:tr>
              <a:tr h="1295191">
                <a:tc>
                  <a:txBody>
                    <a:bodyPr/>
                    <a:lstStyle/>
                    <a:p>
                      <a:pPr rtl="0">
                        <a:lnSpc>
                          <a:spcPct val="150000"/>
                        </a:lnSpc>
                        <a:spcAft>
                          <a:spcPts val="0"/>
                        </a:spcAft>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Intermediate</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tc>
                  <a:txBody>
                    <a:bodyPr/>
                    <a:lstStyle/>
                    <a:p>
                      <a:pPr algn="just" rtl="0">
                        <a:lnSpc>
                          <a:spcPct val="150000"/>
                        </a:lnSpc>
                        <a:spcAft>
                          <a:spcPts val="0"/>
                        </a:spcAft>
                      </a:pPr>
                      <a:r>
                        <a:rPr lang="en-US" sz="1200" b="0" dirty="0">
                          <a:solidFill>
                            <a:srgbClr val="000000"/>
                          </a:solidFill>
                          <a:effectLst/>
                          <a:latin typeface="+mj-lt"/>
                          <a:ea typeface="Times New Roman" panose="02020603050405020304" pitchFamily="18" charset="0"/>
                          <a:cs typeface="Calibri" panose="020F0502020204030204" pitchFamily="34" charset="0"/>
                        </a:rPr>
                        <a:t>Operates in a regulated Water industry but faces meaningful competitions for business from other players. Reflects some advantages of incumbency, such as ownership of key infrastructure or long-standing client base, as well as an advantageous relationship with national government. Has adequate technologies and operating structures to meet its key service mandates, but technologies may lag those of more modern private sector companies. Earnings and cash flow performance may be variable. </a:t>
                      </a:r>
                      <a:endParaRPr lang="en-ZA" sz="1600" b="0" dirty="0">
                        <a:effectLst/>
                        <a:latin typeface="+mj-lt"/>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extLst>
                  <a:ext uri="{0D108BD9-81ED-4DB2-BD59-A6C34878D82A}">
                    <a16:rowId xmlns:a16="http://schemas.microsoft.com/office/drawing/2014/main" val="1007735779"/>
                  </a:ext>
                </a:extLst>
              </a:tr>
              <a:tr h="1029220">
                <a:tc>
                  <a:txBody>
                    <a:bodyPr/>
                    <a:lstStyle/>
                    <a:p>
                      <a:pPr rtl="0">
                        <a:lnSpc>
                          <a:spcPct val="150000"/>
                        </a:lnSpc>
                        <a:spcAft>
                          <a:spcPts val="0"/>
                        </a:spcAft>
                      </a:pPr>
                      <a:r>
                        <a:rPr lang="en-US" sz="10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Low</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6493" marR="66493" marT="0" marB="0" anchor="ctr"/>
                </a:tc>
                <a:tc>
                  <a:txBody>
                    <a:bodyPr/>
                    <a:lstStyle/>
                    <a:p>
                      <a:pPr algn="just" rtl="0">
                        <a:lnSpc>
                          <a:spcPct val="150000"/>
                        </a:lnSpc>
                        <a:spcAft>
                          <a:spcPts val="0"/>
                        </a:spcAft>
                      </a:pPr>
                      <a:r>
                        <a:rPr lang="en-US" sz="1200" b="0" dirty="0">
                          <a:solidFill>
                            <a:srgbClr val="000000"/>
                          </a:solidFill>
                          <a:effectLst/>
                          <a:latin typeface="+mj-lt"/>
                          <a:ea typeface="Times New Roman" panose="02020603050405020304" pitchFamily="18" charset="0"/>
                          <a:cs typeface="Calibri" panose="020F0502020204030204" pitchFamily="34" charset="0"/>
                        </a:rPr>
                        <a:t>Typically applies to water utilities that operate in industries that ace substantial competition from other industry players.  While the water utility may retain some advantages of incumbency and an advantages relationship with the national government, its is likely facing an erosion of it market position to new entrants. Earnings and cash flow likely reflect a deteriorating trend.</a:t>
                      </a:r>
                      <a:endParaRPr lang="en-ZA" sz="1600" b="0" dirty="0">
                        <a:effectLst/>
                        <a:latin typeface="+mj-lt"/>
                        <a:ea typeface="Calibri" panose="020F0502020204030204" pitchFamily="34" charset="0"/>
                        <a:cs typeface="Times New Roman" panose="02020603050405020304" pitchFamily="18" charset="0"/>
                      </a:endParaRPr>
                    </a:p>
                  </a:txBody>
                  <a:tcPr marL="66493" marR="66493" marT="0" marB="0" anchor="ctr"/>
                </a:tc>
                <a:extLst>
                  <a:ext uri="{0D108BD9-81ED-4DB2-BD59-A6C34878D82A}">
                    <a16:rowId xmlns:a16="http://schemas.microsoft.com/office/drawing/2014/main" val="548964674"/>
                  </a:ext>
                </a:extLst>
              </a:tr>
              <a:tr h="584826">
                <a:tc>
                  <a:txBody>
                    <a:bodyPr/>
                    <a:lstStyle/>
                    <a:p>
                      <a:pPr rtl="0">
                        <a:lnSpc>
                          <a:spcPct val="150000"/>
                        </a:lnSpc>
                        <a:spcAft>
                          <a:spcPts val="0"/>
                        </a:spcAft>
                      </a:pPr>
                      <a:r>
                        <a:rPr lang="en-US" sz="1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Lowest</a:t>
                      </a:r>
                      <a:endParaRPr lang="en-ZA"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tc>
                  <a:txBody>
                    <a:bodyPr/>
                    <a:lstStyle/>
                    <a:p>
                      <a:pPr algn="just" rtl="0">
                        <a:lnSpc>
                          <a:spcPct val="150000"/>
                        </a:lnSpc>
                        <a:spcAft>
                          <a:spcPts val="0"/>
                        </a:spcAft>
                      </a:pPr>
                      <a:r>
                        <a:rPr lang="en-US" sz="1200" b="0" dirty="0">
                          <a:solidFill>
                            <a:srgbClr val="000000"/>
                          </a:solidFill>
                          <a:effectLst/>
                          <a:latin typeface="+mj-lt"/>
                          <a:ea typeface="Times New Roman" panose="02020603050405020304" pitchFamily="18" charset="0"/>
                          <a:cs typeface="Calibri" panose="020F0502020204030204" pitchFamily="34" charset="0"/>
                        </a:rPr>
                        <a:t>. Small to very small industry player in a highly competitive water industry, with no clear competitive advantages. The lowest scores will typically be associated with long term weak earnings and /or failed or close to failing.</a:t>
                      </a:r>
                      <a:endParaRPr lang="en-ZA" sz="1600" b="0" dirty="0">
                        <a:effectLst/>
                        <a:latin typeface="+mj-lt"/>
                        <a:ea typeface="Calibri" panose="020F0502020204030204" pitchFamily="34" charset="0"/>
                        <a:cs typeface="Times New Roman" panose="02020603050405020304" pitchFamily="18" charset="0"/>
                      </a:endParaRPr>
                    </a:p>
                  </a:txBody>
                  <a:tcPr marL="66493" marR="66493" marT="0" marB="0" anchor="ctr">
                    <a:solidFill>
                      <a:schemeClr val="bg1">
                        <a:lumMod val="75000"/>
                      </a:schemeClr>
                    </a:solidFill>
                  </a:tcPr>
                </a:tc>
                <a:extLst>
                  <a:ext uri="{0D108BD9-81ED-4DB2-BD59-A6C34878D82A}">
                    <a16:rowId xmlns:a16="http://schemas.microsoft.com/office/drawing/2014/main" val="3695571866"/>
                  </a:ext>
                </a:extLst>
              </a:tr>
            </a:tbl>
          </a:graphicData>
        </a:graphic>
      </p:graphicFrame>
    </p:spTree>
    <p:extLst>
      <p:ext uri="{BB962C8B-B14F-4D97-AF65-F5344CB8AC3E}">
        <p14:creationId xmlns:p14="http://schemas.microsoft.com/office/powerpoint/2010/main" val="336162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70BC-F258-46F0-B5B6-11CA5AC35BD8}"/>
              </a:ext>
            </a:extLst>
          </p:cNvPr>
          <p:cNvSpPr>
            <a:spLocks noGrp="1"/>
          </p:cNvSpPr>
          <p:nvPr>
            <p:ph type="title"/>
          </p:nvPr>
        </p:nvSpPr>
        <p:spPr>
          <a:xfrm>
            <a:off x="706314" y="0"/>
            <a:ext cx="11397701" cy="783737"/>
          </a:xfrm>
        </p:spPr>
        <p:txBody>
          <a:bodyPr>
            <a:normAutofit/>
          </a:bodyPr>
          <a:lstStyle/>
          <a:p>
            <a:r>
              <a:rPr lang="en-GB" sz="3600" dirty="0"/>
              <a:t>Elements of credit ratings: Earnings performance</a:t>
            </a:r>
          </a:p>
        </p:txBody>
      </p:sp>
      <p:graphicFrame>
        <p:nvGraphicFramePr>
          <p:cNvPr id="5" name="Table 4">
            <a:extLst>
              <a:ext uri="{FF2B5EF4-FFF2-40B4-BE49-F238E27FC236}">
                <a16:creationId xmlns:a16="http://schemas.microsoft.com/office/drawing/2014/main" id="{6C85B194-7ACA-4CCD-9FBE-B870C043DB85}"/>
              </a:ext>
            </a:extLst>
          </p:cNvPr>
          <p:cNvGraphicFramePr>
            <a:graphicFrameLocks noGrp="1"/>
          </p:cNvGraphicFramePr>
          <p:nvPr>
            <p:extLst>
              <p:ext uri="{D42A27DB-BD31-4B8C-83A1-F6EECF244321}">
                <p14:modId xmlns:p14="http://schemas.microsoft.com/office/powerpoint/2010/main" val="376162034"/>
              </p:ext>
            </p:extLst>
          </p:nvPr>
        </p:nvGraphicFramePr>
        <p:xfrm>
          <a:off x="706315" y="870711"/>
          <a:ext cx="10515600" cy="5842783"/>
        </p:xfrm>
        <a:graphic>
          <a:graphicData uri="http://schemas.openxmlformats.org/drawingml/2006/table">
            <a:tbl>
              <a:tblPr firstRow="1" bandRow="1">
                <a:tableStyleId>{5C22544A-7EE6-4342-B048-85BDC9FD1C3A}</a:tableStyleId>
              </a:tblPr>
              <a:tblGrid>
                <a:gridCol w="1656403">
                  <a:extLst>
                    <a:ext uri="{9D8B030D-6E8A-4147-A177-3AD203B41FA5}">
                      <a16:colId xmlns:a16="http://schemas.microsoft.com/office/drawing/2014/main" val="2661941115"/>
                    </a:ext>
                  </a:extLst>
                </a:gridCol>
                <a:gridCol w="8859197">
                  <a:extLst>
                    <a:ext uri="{9D8B030D-6E8A-4147-A177-3AD203B41FA5}">
                      <a16:colId xmlns:a16="http://schemas.microsoft.com/office/drawing/2014/main" val="3120216382"/>
                    </a:ext>
                  </a:extLst>
                </a:gridCol>
              </a:tblGrid>
              <a:tr h="386862">
                <a:tc>
                  <a:txBody>
                    <a:bodyPr/>
                    <a:lstStyle/>
                    <a:p>
                      <a:pPr>
                        <a:lnSpc>
                          <a:spcPct val="150000"/>
                        </a:lnSpc>
                        <a:spcAft>
                          <a:spcPts val="0"/>
                        </a:spcAft>
                      </a:pPr>
                      <a:r>
                        <a:rPr lang="en-US" sz="1600" dirty="0">
                          <a:effectLst/>
                        </a:rPr>
                        <a:t>Score description</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rgbClr val="0A58B5"/>
                    </a:solidFill>
                  </a:tcPr>
                </a:tc>
                <a:tc>
                  <a:txBody>
                    <a:bodyPr/>
                    <a:lstStyle/>
                    <a:p>
                      <a:pPr>
                        <a:lnSpc>
                          <a:spcPct val="150000"/>
                        </a:lnSpc>
                        <a:spcAft>
                          <a:spcPts val="0"/>
                        </a:spcAft>
                      </a:pPr>
                      <a:r>
                        <a:rPr lang="en-US" sz="1600" dirty="0">
                          <a:effectLst/>
                        </a:rPr>
                        <a:t>Competitive position (typical descriptors)</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rgbClr val="0A58B5"/>
                    </a:solidFill>
                  </a:tcPr>
                </a:tc>
                <a:extLst>
                  <a:ext uri="{0D108BD9-81ED-4DB2-BD59-A6C34878D82A}">
                    <a16:rowId xmlns:a16="http://schemas.microsoft.com/office/drawing/2014/main" val="2249683136"/>
                  </a:ext>
                </a:extLst>
              </a:tr>
              <a:tr h="1484117">
                <a:tc>
                  <a:txBody>
                    <a:bodyPr/>
                    <a:lstStyle/>
                    <a:p>
                      <a:pPr>
                        <a:lnSpc>
                          <a:spcPct val="150000"/>
                        </a:lnSpc>
                        <a:spcAft>
                          <a:spcPts val="0"/>
                        </a:spcAft>
                      </a:pPr>
                      <a:r>
                        <a:rPr lang="en-US" sz="1400" kern="1200">
                          <a:effectLst/>
                        </a:rPr>
                        <a:t>Highest</a:t>
                      </a:r>
                      <a:endParaRPr lang="en-ZA"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75000"/>
                      </a:schemeClr>
                    </a:solidFill>
                  </a:tcPr>
                </a:tc>
                <a:tc>
                  <a:txBody>
                    <a:bodyPr/>
                    <a:lstStyle/>
                    <a:p>
                      <a:pPr algn="just">
                        <a:lnSpc>
                          <a:spcPct val="150000"/>
                        </a:lnSpc>
                        <a:spcAft>
                          <a:spcPts val="0"/>
                        </a:spcAft>
                      </a:pPr>
                      <a:r>
                        <a:rPr lang="en-US" sz="1400" kern="1200" dirty="0">
                          <a:effectLst/>
                        </a:rPr>
                        <a:t>High EBITDA margins and /or consistent cash flows, comparing better than peers operating in the same or similar markets. Proven earnings stability through the cycle. Demonstrated strong working relationship with regulatory bodies and limited pricing control. Flexible cost structure with strong ability to manage costs through the cycle. No material backlogs or social responsibility liabilities. </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75000"/>
                      </a:schemeClr>
                    </a:solidFill>
                  </a:tcPr>
                </a:tc>
                <a:extLst>
                  <a:ext uri="{0D108BD9-81ED-4DB2-BD59-A6C34878D82A}">
                    <a16:rowId xmlns:a16="http://schemas.microsoft.com/office/drawing/2014/main" val="2114863285"/>
                  </a:ext>
                </a:extLst>
              </a:tr>
              <a:tr h="1450935">
                <a:tc>
                  <a:txBody>
                    <a:bodyPr/>
                    <a:lstStyle/>
                    <a:p>
                      <a:pPr>
                        <a:lnSpc>
                          <a:spcPct val="150000"/>
                        </a:lnSpc>
                        <a:spcAft>
                          <a:spcPts val="0"/>
                        </a:spcAft>
                      </a:pPr>
                      <a:r>
                        <a:rPr lang="en-US" sz="1400" kern="1200">
                          <a:effectLst/>
                        </a:rPr>
                        <a:t>Intermediate</a:t>
                      </a:r>
                      <a:endParaRPr lang="en-ZA"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just">
                        <a:lnSpc>
                          <a:spcPct val="150000"/>
                        </a:lnSpc>
                        <a:spcAft>
                          <a:spcPts val="0"/>
                        </a:spcAft>
                      </a:pPr>
                      <a:r>
                        <a:rPr lang="en-US" sz="1400" kern="1200" dirty="0">
                          <a:effectLst/>
                        </a:rPr>
                        <a:t>Track record of delivering on core service mandate while covering or exceeding operating costs, maintenance expenditure and some capital investment requirements. Tariff structure that allows for full or majority cost recovery and sufficient flexibility to adjust for unforeseen external shocks. Adequate flexibility in cost structure with some ability to manage costs through the cycle. For SOE’s that perform critical social services, or provide economic infrastructure, government grants to mitigate small operating losses are forthcoming.</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tc>
                <a:extLst>
                  <a:ext uri="{0D108BD9-81ED-4DB2-BD59-A6C34878D82A}">
                    <a16:rowId xmlns:a16="http://schemas.microsoft.com/office/drawing/2014/main" val="3196010369"/>
                  </a:ext>
                </a:extLst>
              </a:tr>
              <a:tr h="1432661">
                <a:tc>
                  <a:txBody>
                    <a:bodyPr/>
                    <a:lstStyle/>
                    <a:p>
                      <a:pPr>
                        <a:lnSpc>
                          <a:spcPct val="150000"/>
                        </a:lnSpc>
                        <a:spcAft>
                          <a:spcPts val="0"/>
                        </a:spcAft>
                      </a:pPr>
                      <a:r>
                        <a:rPr lang="en-US" sz="1400" kern="1200" dirty="0">
                          <a:effectLst/>
                        </a:rPr>
                        <a:t>Low</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75000"/>
                      </a:schemeClr>
                    </a:solidFill>
                  </a:tcPr>
                </a:tc>
                <a:tc>
                  <a:txBody>
                    <a:bodyPr/>
                    <a:lstStyle/>
                    <a:p>
                      <a:pPr algn="just">
                        <a:lnSpc>
                          <a:spcPct val="150000"/>
                        </a:lnSpc>
                        <a:spcAft>
                          <a:spcPts val="0"/>
                        </a:spcAft>
                      </a:pPr>
                      <a:r>
                        <a:rPr lang="en-US" sz="1400" kern="1200" dirty="0">
                          <a:effectLst/>
                        </a:rPr>
                        <a:t>Earning’s are not sufficient to cover operating costs on a consistent basis, although the this may be fully or partially compensated by grant income. Tariff structure is inflexible or there are other demonstrated weaknesses in the payment model. Little flexibility in the cost structure, with variable margins through the cycle. Negative scores may be tempered for entities where a profit motive is not considered primary, </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75000"/>
                      </a:schemeClr>
                    </a:solidFill>
                  </a:tcPr>
                </a:tc>
                <a:extLst>
                  <a:ext uri="{0D108BD9-81ED-4DB2-BD59-A6C34878D82A}">
                    <a16:rowId xmlns:a16="http://schemas.microsoft.com/office/drawing/2014/main" val="3476563199"/>
                  </a:ext>
                </a:extLst>
              </a:tr>
              <a:tr h="362002">
                <a:tc>
                  <a:txBody>
                    <a:bodyPr/>
                    <a:lstStyle/>
                    <a:p>
                      <a:pPr>
                        <a:lnSpc>
                          <a:spcPct val="150000"/>
                        </a:lnSpc>
                        <a:spcAft>
                          <a:spcPts val="0"/>
                        </a:spcAft>
                      </a:pPr>
                      <a:r>
                        <a:rPr lang="en-US" sz="1400" kern="1200">
                          <a:effectLst/>
                        </a:rPr>
                        <a:t>Lowest</a:t>
                      </a:r>
                      <a:endParaRPr lang="en-ZA"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just">
                        <a:lnSpc>
                          <a:spcPct val="150000"/>
                        </a:lnSpc>
                        <a:spcAft>
                          <a:spcPts val="0"/>
                        </a:spcAft>
                      </a:pPr>
                      <a:r>
                        <a:rPr lang="en-US" sz="1400" kern="1200" dirty="0">
                          <a:effectLst/>
                        </a:rPr>
                        <a:t>Persistent large operating losses, and strong concerns as to the sustainability of financial support.</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7780" marR="17780" marT="0" marB="0" anchor="ctr"/>
                </a:tc>
                <a:extLst>
                  <a:ext uri="{0D108BD9-81ED-4DB2-BD59-A6C34878D82A}">
                    <a16:rowId xmlns:a16="http://schemas.microsoft.com/office/drawing/2014/main" val="956080795"/>
                  </a:ext>
                </a:extLst>
              </a:tr>
            </a:tbl>
          </a:graphicData>
        </a:graphic>
      </p:graphicFrame>
    </p:spTree>
    <p:extLst>
      <p:ext uri="{BB962C8B-B14F-4D97-AF65-F5344CB8AC3E}">
        <p14:creationId xmlns:p14="http://schemas.microsoft.com/office/powerpoint/2010/main" val="21468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99AD-80FE-4E37-8CF1-E07679F81B1F}"/>
              </a:ext>
            </a:extLst>
          </p:cNvPr>
          <p:cNvSpPr>
            <a:spLocks noGrp="1"/>
          </p:cNvSpPr>
          <p:nvPr>
            <p:ph type="title"/>
          </p:nvPr>
        </p:nvSpPr>
        <p:spPr>
          <a:xfrm>
            <a:off x="838200" y="18256"/>
            <a:ext cx="10515600" cy="884422"/>
          </a:xfrm>
        </p:spPr>
        <p:txBody>
          <a:bodyPr>
            <a:noAutofit/>
          </a:bodyPr>
          <a:lstStyle/>
          <a:p>
            <a:r>
              <a:rPr lang="en-GB" sz="3600" dirty="0"/>
              <a:t>Elements of credit ratings: Leverage and Capital</a:t>
            </a:r>
          </a:p>
        </p:txBody>
      </p:sp>
      <p:sp>
        <p:nvSpPr>
          <p:cNvPr id="3" name="Content Placeholder 2">
            <a:extLst>
              <a:ext uri="{FF2B5EF4-FFF2-40B4-BE49-F238E27FC236}">
                <a16:creationId xmlns:a16="http://schemas.microsoft.com/office/drawing/2014/main" id="{575A75B3-BE83-453A-B029-FEE3F1381F23}"/>
              </a:ext>
            </a:extLst>
          </p:cNvPr>
          <p:cNvSpPr>
            <a:spLocks noGrp="1"/>
          </p:cNvSpPr>
          <p:nvPr>
            <p:ph idx="1"/>
          </p:nvPr>
        </p:nvSpPr>
        <p:spPr>
          <a:xfrm>
            <a:off x="838200" y="902678"/>
            <a:ext cx="10515600" cy="5170915"/>
          </a:xfrm>
        </p:spPr>
        <p:txBody>
          <a:bodyPr/>
          <a:lstStyle/>
          <a:p>
            <a:r>
              <a:rPr lang="en-GB" sz="2000" dirty="0"/>
              <a:t>Ratio analysis – WU’s are associated with low cyclicality and inelastic demand</a:t>
            </a:r>
          </a:p>
          <a:p>
            <a:endParaRPr lang="en-GB" sz="2000" dirty="0"/>
          </a:p>
          <a:p>
            <a:endParaRPr lang="en-GB" sz="2000" dirty="0"/>
          </a:p>
          <a:p>
            <a:endParaRPr lang="en-GB" sz="2000" dirty="0"/>
          </a:p>
          <a:p>
            <a:endParaRPr lang="en-GB" sz="2000" dirty="0"/>
          </a:p>
          <a:p>
            <a:pPr marL="0" indent="0">
              <a:buNone/>
            </a:pPr>
            <a:endParaRPr lang="en-GB" sz="600" dirty="0"/>
          </a:p>
          <a:p>
            <a:r>
              <a:rPr lang="en-GB" sz="2000" dirty="0"/>
              <a:t>Adjustment Factors</a:t>
            </a:r>
            <a:endParaRPr lang="en-GB" dirty="0"/>
          </a:p>
        </p:txBody>
      </p:sp>
      <p:graphicFrame>
        <p:nvGraphicFramePr>
          <p:cNvPr id="5" name="Table 5">
            <a:extLst>
              <a:ext uri="{FF2B5EF4-FFF2-40B4-BE49-F238E27FC236}">
                <a16:creationId xmlns:a16="http://schemas.microsoft.com/office/drawing/2014/main" id="{AD483BC8-061C-4F37-B52D-D7D3A2FE02C8}"/>
              </a:ext>
            </a:extLst>
          </p:cNvPr>
          <p:cNvGraphicFramePr>
            <a:graphicFrameLocks noGrp="1"/>
          </p:cNvGraphicFramePr>
          <p:nvPr>
            <p:extLst>
              <p:ext uri="{D42A27DB-BD31-4B8C-83A1-F6EECF244321}">
                <p14:modId xmlns:p14="http://schemas.microsoft.com/office/powerpoint/2010/main" val="3309018821"/>
              </p:ext>
            </p:extLst>
          </p:nvPr>
        </p:nvGraphicFramePr>
        <p:xfrm>
          <a:off x="1096106" y="1326879"/>
          <a:ext cx="9829800" cy="221742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1631640361"/>
                    </a:ext>
                  </a:extLst>
                </a:gridCol>
                <a:gridCol w="2457450">
                  <a:extLst>
                    <a:ext uri="{9D8B030D-6E8A-4147-A177-3AD203B41FA5}">
                      <a16:colId xmlns:a16="http://schemas.microsoft.com/office/drawing/2014/main" val="1741711643"/>
                    </a:ext>
                  </a:extLst>
                </a:gridCol>
                <a:gridCol w="2457450">
                  <a:extLst>
                    <a:ext uri="{9D8B030D-6E8A-4147-A177-3AD203B41FA5}">
                      <a16:colId xmlns:a16="http://schemas.microsoft.com/office/drawing/2014/main" val="3262735081"/>
                    </a:ext>
                  </a:extLst>
                </a:gridCol>
                <a:gridCol w="2457450">
                  <a:extLst>
                    <a:ext uri="{9D8B030D-6E8A-4147-A177-3AD203B41FA5}">
                      <a16:colId xmlns:a16="http://schemas.microsoft.com/office/drawing/2014/main" val="565422188"/>
                    </a:ext>
                  </a:extLst>
                </a:gridCol>
              </a:tblGrid>
              <a:tr h="461531">
                <a:tc>
                  <a:txBody>
                    <a:bodyPr/>
                    <a:lstStyle/>
                    <a:p>
                      <a:r>
                        <a:rPr lang="en-ZA" sz="1600" dirty="0">
                          <a:solidFill>
                            <a:schemeClr val="bg1"/>
                          </a:solidFill>
                          <a:latin typeface="+mj-lt"/>
                        </a:rPr>
                        <a:t>Leverage ratios</a:t>
                      </a:r>
                    </a:p>
                  </a:txBody>
                  <a:tcPr>
                    <a:solidFill>
                      <a:srgbClr val="0A58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j-lt"/>
                          <a:ea typeface="Times New Roman" panose="02020603050405020304" pitchFamily="18" charset="0"/>
                          <a:cs typeface="Calibri" panose="020F0502020204030204" pitchFamily="34" charset="0"/>
                        </a:rPr>
                        <a:t>Net Debt/EBITDA (x)</a:t>
                      </a:r>
                      <a:endParaRPr lang="en-GB" sz="1600" b="1" dirty="0">
                        <a:solidFill>
                          <a:schemeClr val="bg1"/>
                        </a:solidFill>
                        <a:effectLst/>
                        <a:latin typeface="+mj-lt"/>
                        <a:ea typeface="Calibri" panose="020F0502020204030204" pitchFamily="34" charset="0"/>
                        <a:cs typeface="Times New Roman" panose="02020603050405020304" pitchFamily="18" charset="0"/>
                      </a:endParaRPr>
                    </a:p>
                  </a:txBody>
                  <a:tcPr>
                    <a:solidFill>
                      <a:srgbClr val="0A58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j-lt"/>
                          <a:ea typeface="Times New Roman" panose="02020603050405020304" pitchFamily="18" charset="0"/>
                          <a:cs typeface="Calibri" panose="020F0502020204030204" pitchFamily="34" charset="0"/>
                        </a:rPr>
                        <a:t>OCF to Gross Debt (%)</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a:solidFill>
                      <a:srgbClr val="0A58B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j-lt"/>
                          <a:ea typeface="Times New Roman" panose="02020603050405020304" pitchFamily="18" charset="0"/>
                          <a:cs typeface="Calibri" panose="020F0502020204030204" pitchFamily="34" charset="0"/>
                        </a:rPr>
                        <a:t>EBITDA / Interest (x)</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a:solidFill>
                      <a:srgbClr val="0A58B5"/>
                    </a:solidFill>
                  </a:tcPr>
                </a:tc>
                <a:extLst>
                  <a:ext uri="{0D108BD9-81ED-4DB2-BD59-A6C34878D82A}">
                    <a16:rowId xmlns:a16="http://schemas.microsoft.com/office/drawing/2014/main" val="777360283"/>
                  </a:ext>
                </a:extLst>
              </a:tr>
              <a:tr h="379375">
                <a:tc>
                  <a:txBody>
                    <a:bodyPr/>
                    <a:lstStyle/>
                    <a:p>
                      <a:r>
                        <a:rPr lang="en-ZA" sz="1600" dirty="0">
                          <a:latin typeface="+mj-lt"/>
                        </a:rPr>
                        <a:t>Strong (low gearing)</a:t>
                      </a:r>
                    </a:p>
                  </a:txBody>
                  <a:tcP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2.5x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2.5x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&gt;13x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2801465161"/>
                  </a:ext>
                </a:extLst>
              </a:tr>
              <a:tr h="379375">
                <a:tc>
                  <a:txBody>
                    <a:bodyPr/>
                    <a:lstStyle/>
                    <a:p>
                      <a:r>
                        <a:rPr lang="en-ZA" sz="1600" dirty="0">
                          <a:latin typeface="+mj-lt"/>
                        </a:rPr>
                        <a:t>Intermediate</a:t>
                      </a:r>
                    </a:p>
                  </a:txBody>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2.5x – 4x</a:t>
                      </a:r>
                      <a:endParaRPr lang="en-GB" sz="1600" dirty="0">
                        <a:effectLst/>
                        <a:latin typeface="+mj-lt"/>
                        <a:ea typeface="Calibri" panose="020F0502020204030204" pitchFamily="34" charset="0"/>
                        <a:cs typeface="Times New Roman" panose="02020603050405020304" pitchFamily="18" charset="0"/>
                      </a:endParaRPr>
                    </a:p>
                  </a:txBody>
                  <a:tcPr anchor="ct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2.5x –  4x</a:t>
                      </a:r>
                      <a:endParaRPr lang="en-GB" sz="1600" dirty="0">
                        <a:effectLst/>
                        <a:latin typeface="+mj-lt"/>
                        <a:ea typeface="Calibri" panose="020F0502020204030204" pitchFamily="34" charset="0"/>
                        <a:cs typeface="Times New Roman" panose="02020603050405020304" pitchFamily="18" charset="0"/>
                      </a:endParaRPr>
                    </a:p>
                  </a:txBody>
                  <a:tcPr anchor="ct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4x – 13x</a:t>
                      </a:r>
                      <a:endParaRPr lang="en-GB" sz="1600" dirty="0">
                        <a:effectLst/>
                        <a:latin typeface="+mj-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56207940"/>
                  </a:ext>
                </a:extLst>
              </a:tr>
              <a:tr h="379375">
                <a:tc>
                  <a:txBody>
                    <a:bodyPr/>
                    <a:lstStyle/>
                    <a:p>
                      <a:r>
                        <a:rPr lang="en-ZA" sz="1600" dirty="0">
                          <a:latin typeface="+mj-lt"/>
                        </a:rPr>
                        <a:t>Weak</a:t>
                      </a:r>
                    </a:p>
                  </a:txBody>
                  <a:tcP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4x – 6x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4x – 6x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1.5x – 4x</a:t>
                      </a:r>
                      <a:endParaRPr lang="en-GB"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3988647955"/>
                  </a:ext>
                </a:extLst>
              </a:tr>
              <a:tr h="379375">
                <a:tc>
                  <a:txBody>
                    <a:bodyPr/>
                    <a:lstStyle/>
                    <a:p>
                      <a:r>
                        <a:rPr lang="en-ZA" sz="1600" dirty="0">
                          <a:latin typeface="+mj-lt"/>
                        </a:rPr>
                        <a:t>Very Weak</a:t>
                      </a:r>
                    </a:p>
                  </a:txBody>
                  <a:tcP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&gt;6x</a:t>
                      </a:r>
                      <a:endParaRPr lang="en-GB" sz="1600" dirty="0">
                        <a:effectLst/>
                        <a:latin typeface="+mj-lt"/>
                        <a:ea typeface="Calibri" panose="020F0502020204030204" pitchFamily="34" charset="0"/>
                        <a:cs typeface="Times New Roman" panose="02020603050405020304" pitchFamily="18" charset="0"/>
                      </a:endParaRPr>
                    </a:p>
                  </a:txBody>
                  <a:tcPr anchor="ct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&gt;6x</a:t>
                      </a:r>
                      <a:endParaRPr lang="en-GB" sz="1600" dirty="0">
                        <a:effectLst/>
                        <a:latin typeface="+mj-lt"/>
                        <a:ea typeface="Calibri" panose="020F0502020204030204" pitchFamily="34" charset="0"/>
                        <a:cs typeface="Times New Roman" panose="02020603050405020304" pitchFamily="18" charset="0"/>
                      </a:endParaRPr>
                    </a:p>
                  </a:txBody>
                  <a:tcPr anchor="ctr"/>
                </a:tc>
                <a:tc>
                  <a:txBody>
                    <a:bodyPr/>
                    <a:lstStyle/>
                    <a:p>
                      <a:pPr algn="ctr">
                        <a:lnSpc>
                          <a:spcPct val="150000"/>
                        </a:lnSpc>
                        <a:spcAft>
                          <a:spcPts val="0"/>
                        </a:spcAft>
                      </a:pPr>
                      <a:r>
                        <a:rPr lang="en-US" sz="1600" dirty="0">
                          <a:solidFill>
                            <a:srgbClr val="000000"/>
                          </a:solidFill>
                          <a:effectLst/>
                          <a:latin typeface="+mj-lt"/>
                          <a:ea typeface="Calibri" panose="020F0502020204030204" pitchFamily="34" charset="0"/>
                          <a:cs typeface="Calibri" panose="020F0502020204030204" pitchFamily="34" charset="0"/>
                        </a:rPr>
                        <a:t>&lt;1.5x</a:t>
                      </a:r>
                      <a:endParaRPr lang="en-GB" sz="1600" dirty="0">
                        <a:effectLst/>
                        <a:latin typeface="+mj-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67340165"/>
                  </a:ext>
                </a:extLst>
              </a:tr>
            </a:tbl>
          </a:graphicData>
        </a:graphic>
      </p:graphicFrame>
      <p:sp>
        <p:nvSpPr>
          <p:cNvPr id="7" name="TextBox 6">
            <a:extLst>
              <a:ext uri="{FF2B5EF4-FFF2-40B4-BE49-F238E27FC236}">
                <a16:creationId xmlns:a16="http://schemas.microsoft.com/office/drawing/2014/main" id="{4DE881F0-EF8F-4E2A-8CF1-CD3149D34D50}"/>
              </a:ext>
            </a:extLst>
          </p:cNvPr>
          <p:cNvSpPr txBox="1"/>
          <p:nvPr/>
        </p:nvSpPr>
        <p:spPr>
          <a:xfrm>
            <a:off x="1096106" y="4011526"/>
            <a:ext cx="3637503" cy="1989199"/>
          </a:xfrm>
          <a:prstGeom prst="rect">
            <a:avLst/>
          </a:prstGeom>
          <a:noFill/>
        </p:spPr>
        <p:txBody>
          <a:bodyPr wrap="square" rtlCol="0">
            <a:spAutoFit/>
          </a:bodyPr>
          <a:lstStyle/>
          <a:p>
            <a:pPr algn="just">
              <a:lnSpc>
                <a:spcPct val="150000"/>
              </a:lnSpc>
            </a:pPr>
            <a:r>
              <a:rPr lang="en-ZA" sz="1400" b="1" dirty="0">
                <a:latin typeface="+mj-lt"/>
              </a:rPr>
              <a:t>Negative adjustments</a:t>
            </a:r>
          </a:p>
          <a:p>
            <a:pPr marL="571500" indent="-571500" algn="just">
              <a:lnSpc>
                <a:spcPct val="150000"/>
              </a:lnSpc>
              <a:buFont typeface="Arial" panose="020B0604020202020204" pitchFamily="34" charset="0"/>
              <a:buChar char="•"/>
            </a:pPr>
            <a:r>
              <a:rPr lang="en-ZA" sz="1400" dirty="0">
                <a:latin typeface="+mj-lt"/>
              </a:rPr>
              <a:t>Currency risk</a:t>
            </a:r>
          </a:p>
          <a:p>
            <a:pPr marL="571500" indent="-571500" algn="just">
              <a:lnSpc>
                <a:spcPct val="150000"/>
              </a:lnSpc>
              <a:buFont typeface="Arial" panose="020B0604020202020204" pitchFamily="34" charset="0"/>
              <a:buChar char="•"/>
            </a:pPr>
            <a:r>
              <a:rPr lang="en-ZA" sz="1400" dirty="0">
                <a:latin typeface="+mj-lt"/>
              </a:rPr>
              <a:t>Funding concentration</a:t>
            </a:r>
          </a:p>
          <a:p>
            <a:pPr marL="571500" indent="-571500" algn="just">
              <a:lnSpc>
                <a:spcPct val="150000"/>
              </a:lnSpc>
              <a:buFont typeface="Arial" panose="020B0604020202020204" pitchFamily="34" charset="0"/>
              <a:buChar char="•"/>
            </a:pPr>
            <a:r>
              <a:rPr lang="en-ZA" sz="1400" dirty="0">
                <a:latin typeface="+mj-lt"/>
              </a:rPr>
              <a:t>Short term concentration</a:t>
            </a:r>
          </a:p>
          <a:p>
            <a:pPr marL="571500" indent="-571500" algn="just">
              <a:lnSpc>
                <a:spcPct val="150000"/>
              </a:lnSpc>
              <a:buFont typeface="Arial" panose="020B0604020202020204" pitchFamily="34" charset="0"/>
              <a:buChar char="•"/>
            </a:pPr>
            <a:r>
              <a:rPr lang="en-ZA" sz="1400" dirty="0">
                <a:latin typeface="+mj-lt"/>
              </a:rPr>
              <a:t>Debt growing quickly</a:t>
            </a:r>
          </a:p>
          <a:p>
            <a:pPr marL="571500" indent="-571500" algn="just">
              <a:lnSpc>
                <a:spcPct val="150000"/>
              </a:lnSpc>
              <a:buFont typeface="Arial" panose="020B0604020202020204" pitchFamily="34" charset="0"/>
              <a:buChar char="•"/>
            </a:pPr>
            <a:r>
              <a:rPr lang="en-ZA" sz="1400" dirty="0">
                <a:latin typeface="+mj-lt"/>
              </a:rPr>
              <a:t>Weak municipal entities</a:t>
            </a:r>
          </a:p>
        </p:txBody>
      </p:sp>
      <p:sp>
        <p:nvSpPr>
          <p:cNvPr id="8" name="TextBox 7">
            <a:extLst>
              <a:ext uri="{FF2B5EF4-FFF2-40B4-BE49-F238E27FC236}">
                <a16:creationId xmlns:a16="http://schemas.microsoft.com/office/drawing/2014/main" id="{DC26F416-5AFE-4040-9CB1-E96F88523375}"/>
              </a:ext>
            </a:extLst>
          </p:cNvPr>
          <p:cNvSpPr txBox="1"/>
          <p:nvPr/>
        </p:nvSpPr>
        <p:spPr>
          <a:xfrm>
            <a:off x="5325919" y="4011526"/>
            <a:ext cx="4626973" cy="1990353"/>
          </a:xfrm>
          <a:prstGeom prst="rect">
            <a:avLst/>
          </a:prstGeom>
          <a:noFill/>
        </p:spPr>
        <p:txBody>
          <a:bodyPr wrap="square" rtlCol="0">
            <a:spAutoFit/>
          </a:bodyPr>
          <a:lstStyle/>
          <a:p>
            <a:pPr algn="just">
              <a:lnSpc>
                <a:spcPct val="150000"/>
              </a:lnSpc>
            </a:pPr>
            <a:r>
              <a:rPr lang="en-ZA" sz="1400" b="1" dirty="0">
                <a:latin typeface="+mj-lt"/>
              </a:rPr>
              <a:t>Positive adjustments</a:t>
            </a:r>
          </a:p>
          <a:p>
            <a:pPr marL="571500" indent="-571500" algn="just">
              <a:lnSpc>
                <a:spcPct val="150000"/>
              </a:lnSpc>
              <a:buFont typeface="Arial" panose="020B0604020202020204" pitchFamily="34" charset="0"/>
              <a:buChar char="•"/>
            </a:pPr>
            <a:r>
              <a:rPr lang="en-ZA" sz="1400" dirty="0">
                <a:latin typeface="+mj-lt"/>
              </a:rPr>
              <a:t>Wide access to funding from different banks </a:t>
            </a:r>
          </a:p>
          <a:p>
            <a:pPr marL="571500" indent="-571500" algn="just">
              <a:lnSpc>
                <a:spcPct val="150000"/>
              </a:lnSpc>
              <a:buFont typeface="Arial" panose="020B0604020202020204" pitchFamily="34" charset="0"/>
              <a:buChar char="•"/>
            </a:pPr>
            <a:r>
              <a:rPr lang="en-ZA" sz="1400" dirty="0">
                <a:latin typeface="+mj-lt"/>
              </a:rPr>
              <a:t>Access to capital markets</a:t>
            </a:r>
          </a:p>
          <a:p>
            <a:pPr marL="571500" indent="-571500" algn="just">
              <a:lnSpc>
                <a:spcPct val="150000"/>
              </a:lnSpc>
              <a:buFont typeface="Arial" panose="020B0604020202020204" pitchFamily="34" charset="0"/>
              <a:buChar char="•"/>
            </a:pPr>
            <a:r>
              <a:rPr lang="en-ZA" sz="1400" dirty="0">
                <a:latin typeface="+mj-lt"/>
              </a:rPr>
              <a:t>Alternative funders such as life assurance</a:t>
            </a:r>
          </a:p>
          <a:p>
            <a:pPr marL="571500" indent="-571500" algn="just">
              <a:lnSpc>
                <a:spcPct val="150000"/>
              </a:lnSpc>
              <a:buFont typeface="Arial" panose="020B0604020202020204" pitchFamily="34" charset="0"/>
              <a:buChar char="•"/>
            </a:pPr>
            <a:r>
              <a:rPr lang="en-ZA" sz="1400" dirty="0">
                <a:latin typeface="+mj-lt"/>
              </a:rPr>
              <a:t>Well spaced maturity profile</a:t>
            </a:r>
          </a:p>
          <a:p>
            <a:pPr marL="571500" indent="-571500" algn="just">
              <a:lnSpc>
                <a:spcPct val="150000"/>
              </a:lnSpc>
              <a:buFont typeface="Arial" panose="020B0604020202020204" pitchFamily="34" charset="0"/>
              <a:buChar char="•"/>
            </a:pPr>
            <a:endParaRPr lang="en-ZA" sz="1400" dirty="0">
              <a:latin typeface="Century Gothic" panose="020B0502020202020204" pitchFamily="34" charset="0"/>
            </a:endParaRPr>
          </a:p>
        </p:txBody>
      </p:sp>
    </p:spTree>
    <p:extLst>
      <p:ext uri="{BB962C8B-B14F-4D97-AF65-F5344CB8AC3E}">
        <p14:creationId xmlns:p14="http://schemas.microsoft.com/office/powerpoint/2010/main" val="154295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99AD-80FE-4E37-8CF1-E07679F81B1F}"/>
              </a:ext>
            </a:extLst>
          </p:cNvPr>
          <p:cNvSpPr>
            <a:spLocks noGrp="1"/>
          </p:cNvSpPr>
          <p:nvPr>
            <p:ph type="title"/>
          </p:nvPr>
        </p:nvSpPr>
        <p:spPr>
          <a:xfrm>
            <a:off x="838200" y="18256"/>
            <a:ext cx="10515600" cy="884422"/>
          </a:xfrm>
        </p:spPr>
        <p:txBody>
          <a:bodyPr>
            <a:noAutofit/>
          </a:bodyPr>
          <a:lstStyle/>
          <a:p>
            <a:r>
              <a:rPr lang="en-GB" sz="3600" dirty="0"/>
              <a:t>Elements of credit ratings: Liquidity and Support</a:t>
            </a:r>
          </a:p>
        </p:txBody>
      </p:sp>
      <p:sp>
        <p:nvSpPr>
          <p:cNvPr id="3" name="Content Placeholder 2">
            <a:extLst>
              <a:ext uri="{FF2B5EF4-FFF2-40B4-BE49-F238E27FC236}">
                <a16:creationId xmlns:a16="http://schemas.microsoft.com/office/drawing/2014/main" id="{575A75B3-BE83-453A-B029-FEE3F1381F23}"/>
              </a:ext>
            </a:extLst>
          </p:cNvPr>
          <p:cNvSpPr>
            <a:spLocks noGrp="1"/>
          </p:cNvSpPr>
          <p:nvPr>
            <p:ph idx="1"/>
          </p:nvPr>
        </p:nvSpPr>
        <p:spPr>
          <a:xfrm>
            <a:off x="838200" y="902678"/>
            <a:ext cx="10515600" cy="5170915"/>
          </a:xfrm>
        </p:spPr>
        <p:txBody>
          <a:bodyPr/>
          <a:lstStyle/>
          <a:p>
            <a:pPr algn="just">
              <a:lnSpc>
                <a:spcPct val="150000"/>
              </a:lnSpc>
            </a:pPr>
            <a:r>
              <a:rPr lang="en-GB" sz="2000" dirty="0"/>
              <a:t>Liquidity </a:t>
            </a:r>
            <a:r>
              <a:rPr lang="en-GB" sz="2400" dirty="0">
                <a:latin typeface="+mj-lt"/>
              </a:rPr>
              <a:t>- </a:t>
            </a:r>
            <a:r>
              <a:rPr lang="en-US" sz="1600" b="1" dirty="0">
                <a:latin typeface="+mj-lt"/>
              </a:rPr>
              <a:t>Uses vs Sources</a:t>
            </a:r>
          </a:p>
          <a:p>
            <a:pPr marL="457200" lvl="1" indent="0" algn="just">
              <a:lnSpc>
                <a:spcPct val="100000"/>
              </a:lnSpc>
              <a:buNone/>
            </a:pPr>
            <a:r>
              <a:rPr lang="en-US" sz="1600" dirty="0">
                <a:latin typeface="+mj-lt"/>
              </a:rPr>
              <a:t>Sources - Projected income + unrestricted cash + committed funding lines + grants or other funding commitments</a:t>
            </a:r>
          </a:p>
          <a:p>
            <a:pPr marL="914400" lvl="2" indent="0" algn="just">
              <a:lnSpc>
                <a:spcPct val="100000"/>
              </a:lnSpc>
              <a:buNone/>
            </a:pPr>
            <a:r>
              <a:rPr lang="en-US" sz="1600" b="1" i="1" dirty="0">
                <a:latin typeface="+mj-lt"/>
              </a:rPr>
              <a:t>Less</a:t>
            </a:r>
          </a:p>
          <a:p>
            <a:pPr marL="457200" lvl="1" indent="0" algn="just">
              <a:lnSpc>
                <a:spcPct val="100000"/>
              </a:lnSpc>
              <a:buNone/>
            </a:pPr>
            <a:r>
              <a:rPr lang="en-US" sz="1600" dirty="0">
                <a:latin typeface="+mj-lt"/>
              </a:rPr>
              <a:t>Uses – Debt service costs + capital commitments + exceptional outflows</a:t>
            </a:r>
          </a:p>
          <a:p>
            <a:pPr marL="457200" lvl="1" indent="0" algn="just">
              <a:lnSpc>
                <a:spcPct val="100000"/>
              </a:lnSpc>
              <a:buNone/>
            </a:pPr>
            <a:endParaRPr lang="en-US" sz="1600" dirty="0">
              <a:latin typeface="+mj-lt"/>
            </a:endParaRPr>
          </a:p>
          <a:p>
            <a:pPr algn="just">
              <a:lnSpc>
                <a:spcPct val="100000"/>
              </a:lnSpc>
            </a:pPr>
            <a:r>
              <a:rPr lang="en-US" sz="1800" b="1" dirty="0">
                <a:latin typeface="+mj-lt"/>
              </a:rPr>
              <a:t>Government support </a:t>
            </a:r>
            <a:r>
              <a:rPr lang="en-US" sz="1800" dirty="0">
                <a:latin typeface="+mj-lt"/>
              </a:rPr>
              <a:t>-  </a:t>
            </a:r>
            <a:r>
              <a:rPr lang="en-US" sz="1600" dirty="0">
                <a:latin typeface="+mj-lt"/>
              </a:rPr>
              <a:t>Can get uplift to the support floor – equivalent to the country and sector risk score</a:t>
            </a:r>
          </a:p>
          <a:p>
            <a:pPr marL="571500" indent="-571500" algn="just">
              <a:lnSpc>
                <a:spcPct val="150000"/>
              </a:lnSpc>
            </a:pPr>
            <a:r>
              <a:rPr lang="en-ZA" sz="1600" b="1" dirty="0">
                <a:latin typeface="+mj-lt"/>
              </a:rPr>
              <a:t>Explicit</a:t>
            </a:r>
            <a:r>
              <a:rPr lang="en-ZA" sz="1600" b="1" i="1" dirty="0">
                <a:latin typeface="+mj-lt"/>
              </a:rPr>
              <a:t> </a:t>
            </a:r>
            <a:r>
              <a:rPr lang="en-ZA" sz="1600" dirty="0">
                <a:latin typeface="+mj-lt"/>
              </a:rPr>
              <a:t>includes guarantees, offtake agreements or other written commitments</a:t>
            </a:r>
            <a:endParaRPr lang="en-US" sz="1600" dirty="0">
              <a:latin typeface="+mj-lt"/>
            </a:endParaRPr>
          </a:p>
          <a:p>
            <a:pPr marL="571500" indent="-571500" algn="just">
              <a:lnSpc>
                <a:spcPct val="150000"/>
              </a:lnSpc>
            </a:pPr>
            <a:r>
              <a:rPr lang="en-US" sz="1600" b="1" dirty="0">
                <a:latin typeface="+mj-lt"/>
              </a:rPr>
              <a:t>Implicit support </a:t>
            </a:r>
            <a:r>
              <a:rPr lang="en-US" sz="1600" dirty="0">
                <a:latin typeface="+mj-lt"/>
              </a:rPr>
              <a:t>– need to assess the likelihood  which is a factor the importance of the LRG to Government  objectives</a:t>
            </a:r>
          </a:p>
          <a:p>
            <a:endParaRPr lang="en-US" sz="1600" dirty="0">
              <a:latin typeface="Century Gothic" panose="020B0502020202020204" pitchFamily="34" charset="0"/>
            </a:endParaRPr>
          </a:p>
          <a:p>
            <a:pPr marL="0" indent="0">
              <a:buNone/>
            </a:pPr>
            <a:endParaRPr lang="en-GB" sz="1600" dirty="0"/>
          </a:p>
          <a:p>
            <a:pPr marL="0" indent="0">
              <a:buNone/>
            </a:pPr>
            <a:endParaRPr lang="en-GB" sz="2000" dirty="0"/>
          </a:p>
        </p:txBody>
      </p:sp>
    </p:spTree>
    <p:extLst>
      <p:ext uri="{BB962C8B-B14F-4D97-AF65-F5344CB8AC3E}">
        <p14:creationId xmlns:p14="http://schemas.microsoft.com/office/powerpoint/2010/main" val="230229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C9F5-B103-4E06-A3C6-6B8499904355}"/>
              </a:ext>
            </a:extLst>
          </p:cNvPr>
          <p:cNvSpPr>
            <a:spLocks noGrp="1"/>
          </p:cNvSpPr>
          <p:nvPr>
            <p:ph type="title"/>
          </p:nvPr>
        </p:nvSpPr>
        <p:spPr>
          <a:xfrm>
            <a:off x="838200" y="171113"/>
            <a:ext cx="10515600" cy="788797"/>
          </a:xfrm>
        </p:spPr>
        <p:txBody>
          <a:bodyPr>
            <a:normAutofit fontScale="90000"/>
          </a:bodyPr>
          <a:lstStyle/>
          <a:p>
            <a:br>
              <a:rPr lang="en-US" sz="3600" dirty="0">
                <a:solidFill>
                  <a:prstClr val="black"/>
                </a:solidFill>
                <a:latin typeface="Calibri" panose="020F0502020204030204"/>
              </a:rPr>
            </a:br>
            <a:r>
              <a:rPr lang="en-GB" dirty="0"/>
              <a:t>GCR Rating Process</a:t>
            </a:r>
            <a:br>
              <a:rPr lang="en-GB" dirty="0"/>
            </a:br>
            <a:r>
              <a:rPr lang="en-US" sz="2000" dirty="0">
                <a:solidFill>
                  <a:prstClr val="black"/>
                </a:solidFill>
                <a:latin typeface="Century Gothic" panose="020B0502020202020204" pitchFamily="34" charset="0"/>
              </a:rPr>
              <a:t>Public and Private ratings process typically takes 6-8 weeks </a:t>
            </a:r>
            <a:endParaRPr lang="en-GB" sz="2000" dirty="0"/>
          </a:p>
        </p:txBody>
      </p:sp>
      <p:graphicFrame>
        <p:nvGraphicFramePr>
          <p:cNvPr id="11" name="Content Placeholder 10">
            <a:extLst>
              <a:ext uri="{FF2B5EF4-FFF2-40B4-BE49-F238E27FC236}">
                <a16:creationId xmlns:a16="http://schemas.microsoft.com/office/drawing/2014/main" id="{1066B182-1616-4295-B3E3-D0DBDC7A9D6D}"/>
              </a:ext>
            </a:extLst>
          </p:cNvPr>
          <p:cNvGraphicFramePr>
            <a:graphicFrameLocks noGrp="1"/>
          </p:cNvGraphicFramePr>
          <p:nvPr>
            <p:ph idx="1"/>
            <p:extLst>
              <p:ext uri="{D42A27DB-BD31-4B8C-83A1-F6EECF244321}">
                <p14:modId xmlns:p14="http://schemas.microsoft.com/office/powerpoint/2010/main" val="2409775687"/>
              </p:ext>
            </p:extLst>
          </p:nvPr>
        </p:nvGraphicFramePr>
        <p:xfrm>
          <a:off x="1162639" y="1287848"/>
          <a:ext cx="9866722" cy="4082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Curved Down 11" title="On-going monitoring">
            <a:extLst>
              <a:ext uri="{FF2B5EF4-FFF2-40B4-BE49-F238E27FC236}">
                <a16:creationId xmlns:a16="http://schemas.microsoft.com/office/drawing/2014/main" id="{035CA71A-0BE7-4350-915E-3E749F8BE2ED}"/>
              </a:ext>
            </a:extLst>
          </p:cNvPr>
          <p:cNvSpPr/>
          <p:nvPr/>
        </p:nvSpPr>
        <p:spPr>
          <a:xfrm rot="9894245">
            <a:off x="3203389" y="4431753"/>
            <a:ext cx="7920000" cy="1656000"/>
          </a:xfrm>
          <a:prstGeom prst="curvedDownArrow">
            <a:avLst/>
          </a:prstGeom>
          <a:solidFill>
            <a:srgbClr val="0A58B5"/>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7846BF8-06EB-4F05-ABA6-D5EF49D4FEF2}"/>
              </a:ext>
            </a:extLst>
          </p:cNvPr>
          <p:cNvSpPr txBox="1"/>
          <p:nvPr/>
        </p:nvSpPr>
        <p:spPr>
          <a:xfrm rot="20512575">
            <a:off x="7131045" y="5813552"/>
            <a:ext cx="361950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Ongoing monitoring/surveillance</a:t>
            </a:r>
          </a:p>
        </p:txBody>
      </p:sp>
      <p:sp>
        <p:nvSpPr>
          <p:cNvPr id="14" name="TextBox 13">
            <a:extLst>
              <a:ext uri="{FF2B5EF4-FFF2-40B4-BE49-F238E27FC236}">
                <a16:creationId xmlns:a16="http://schemas.microsoft.com/office/drawing/2014/main" id="{0FEA127B-E31D-4D1C-AD77-CFA32DD920F8}"/>
              </a:ext>
            </a:extLst>
          </p:cNvPr>
          <p:cNvSpPr txBox="1"/>
          <p:nvPr/>
        </p:nvSpPr>
        <p:spPr>
          <a:xfrm>
            <a:off x="1200347" y="3758059"/>
            <a:ext cx="1150798" cy="276999"/>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Engagement</a:t>
            </a:r>
          </a:p>
        </p:txBody>
      </p:sp>
      <p:sp>
        <p:nvSpPr>
          <p:cNvPr id="15" name="TextBox 14">
            <a:extLst>
              <a:ext uri="{FF2B5EF4-FFF2-40B4-BE49-F238E27FC236}">
                <a16:creationId xmlns:a16="http://schemas.microsoft.com/office/drawing/2014/main" id="{2EB33AAF-C560-47A7-A791-34AE60443DE2}"/>
              </a:ext>
            </a:extLst>
          </p:cNvPr>
          <p:cNvSpPr txBox="1"/>
          <p:nvPr/>
        </p:nvSpPr>
        <p:spPr>
          <a:xfrm>
            <a:off x="2838207" y="3264156"/>
            <a:ext cx="1344368" cy="461665"/>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Initial Evaluation</a:t>
            </a:r>
          </a:p>
        </p:txBody>
      </p:sp>
      <p:sp>
        <p:nvSpPr>
          <p:cNvPr id="16" name="TextBox 15">
            <a:extLst>
              <a:ext uri="{FF2B5EF4-FFF2-40B4-BE49-F238E27FC236}">
                <a16:creationId xmlns:a16="http://schemas.microsoft.com/office/drawing/2014/main" id="{F484F4F3-2645-4CA1-9F5D-E5B70F680693}"/>
              </a:ext>
            </a:extLst>
          </p:cNvPr>
          <p:cNvSpPr txBox="1"/>
          <p:nvPr/>
        </p:nvSpPr>
        <p:spPr>
          <a:xfrm>
            <a:off x="4528779" y="2851730"/>
            <a:ext cx="1189250" cy="461665"/>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Issuer Meeting</a:t>
            </a:r>
          </a:p>
        </p:txBody>
      </p:sp>
      <p:sp>
        <p:nvSpPr>
          <p:cNvPr id="17" name="TextBox 16">
            <a:extLst>
              <a:ext uri="{FF2B5EF4-FFF2-40B4-BE49-F238E27FC236}">
                <a16:creationId xmlns:a16="http://schemas.microsoft.com/office/drawing/2014/main" id="{59F895B0-8BC9-4E94-85F8-45C79C6DC505}"/>
              </a:ext>
            </a:extLst>
          </p:cNvPr>
          <p:cNvSpPr txBox="1"/>
          <p:nvPr/>
        </p:nvSpPr>
        <p:spPr>
          <a:xfrm>
            <a:off x="6140240" y="2643256"/>
            <a:ext cx="1023148" cy="276999"/>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Analysis</a:t>
            </a:r>
          </a:p>
        </p:txBody>
      </p:sp>
      <p:sp>
        <p:nvSpPr>
          <p:cNvPr id="18" name="TextBox 17">
            <a:extLst>
              <a:ext uri="{FF2B5EF4-FFF2-40B4-BE49-F238E27FC236}">
                <a16:creationId xmlns:a16="http://schemas.microsoft.com/office/drawing/2014/main" id="{9C32CE91-0B10-490A-AD96-430E65CAE51E}"/>
              </a:ext>
            </a:extLst>
          </p:cNvPr>
          <p:cNvSpPr txBox="1"/>
          <p:nvPr/>
        </p:nvSpPr>
        <p:spPr>
          <a:xfrm>
            <a:off x="7818252" y="1917455"/>
            <a:ext cx="1605100" cy="276999"/>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Issuer Notification</a:t>
            </a:r>
          </a:p>
        </p:txBody>
      </p:sp>
      <p:sp>
        <p:nvSpPr>
          <p:cNvPr id="19" name="TextBox 18">
            <a:extLst>
              <a:ext uri="{FF2B5EF4-FFF2-40B4-BE49-F238E27FC236}">
                <a16:creationId xmlns:a16="http://schemas.microsoft.com/office/drawing/2014/main" id="{2EDDB9BB-1316-4852-B146-A7EC3F091767}"/>
              </a:ext>
            </a:extLst>
          </p:cNvPr>
          <p:cNvSpPr txBox="1"/>
          <p:nvPr/>
        </p:nvSpPr>
        <p:spPr>
          <a:xfrm>
            <a:off x="9442206" y="1178292"/>
            <a:ext cx="10904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A58B5"/>
                </a:solidFill>
                <a:effectLst/>
                <a:uLnTx/>
                <a:uFillTx/>
                <a:latin typeface="Century Gothic" panose="020B0502020202020204" pitchFamily="34" charset="0"/>
                <a:ea typeface="+mn-ea"/>
                <a:cs typeface="+mn-cs"/>
              </a:rPr>
              <a:t>Publication</a:t>
            </a:r>
          </a:p>
        </p:txBody>
      </p:sp>
    </p:spTree>
    <p:extLst>
      <p:ext uri="{BB962C8B-B14F-4D97-AF65-F5344CB8AC3E}">
        <p14:creationId xmlns:p14="http://schemas.microsoft.com/office/powerpoint/2010/main" val="284315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D745-E411-4DB1-A147-E2770B4D6EEE}"/>
              </a:ext>
            </a:extLst>
          </p:cNvPr>
          <p:cNvSpPr>
            <a:spLocks noGrp="1"/>
          </p:cNvSpPr>
          <p:nvPr>
            <p:ph type="title"/>
          </p:nvPr>
        </p:nvSpPr>
        <p:spPr>
          <a:xfrm>
            <a:off x="838200" y="365126"/>
            <a:ext cx="10515600" cy="760290"/>
          </a:xfrm>
        </p:spPr>
        <p:txBody>
          <a:bodyPr>
            <a:normAutofit/>
          </a:bodyPr>
          <a:lstStyle/>
          <a:p>
            <a:r>
              <a:rPr lang="en-GB" sz="4000" dirty="0"/>
              <a:t>GCR Rating products</a:t>
            </a:r>
          </a:p>
        </p:txBody>
      </p:sp>
      <p:graphicFrame>
        <p:nvGraphicFramePr>
          <p:cNvPr id="4" name="Table 3">
            <a:extLst>
              <a:ext uri="{FF2B5EF4-FFF2-40B4-BE49-F238E27FC236}">
                <a16:creationId xmlns:a16="http://schemas.microsoft.com/office/drawing/2014/main" id="{B4C5E3B2-C589-4D26-B935-4055F276FAA9}"/>
              </a:ext>
            </a:extLst>
          </p:cNvPr>
          <p:cNvGraphicFramePr>
            <a:graphicFrameLocks noGrp="1"/>
          </p:cNvGraphicFramePr>
          <p:nvPr>
            <p:extLst>
              <p:ext uri="{D42A27DB-BD31-4B8C-83A1-F6EECF244321}">
                <p14:modId xmlns:p14="http://schemas.microsoft.com/office/powerpoint/2010/main" val="1428251229"/>
              </p:ext>
            </p:extLst>
          </p:nvPr>
        </p:nvGraphicFramePr>
        <p:xfrm>
          <a:off x="333080" y="1661894"/>
          <a:ext cx="10790549" cy="4574520"/>
        </p:xfrm>
        <a:graphic>
          <a:graphicData uri="http://schemas.openxmlformats.org/drawingml/2006/table">
            <a:tbl>
              <a:tblPr firstRow="1" bandRow="1">
                <a:tableStyleId>{F5AB1C69-6EDB-4FF4-983F-18BD219EF322}</a:tableStyleId>
              </a:tblPr>
              <a:tblGrid>
                <a:gridCol w="1695320">
                  <a:extLst>
                    <a:ext uri="{9D8B030D-6E8A-4147-A177-3AD203B41FA5}">
                      <a16:colId xmlns:a16="http://schemas.microsoft.com/office/drawing/2014/main" val="3943689635"/>
                    </a:ext>
                  </a:extLst>
                </a:gridCol>
                <a:gridCol w="2571813">
                  <a:extLst>
                    <a:ext uri="{9D8B030D-6E8A-4147-A177-3AD203B41FA5}">
                      <a16:colId xmlns:a16="http://schemas.microsoft.com/office/drawing/2014/main" val="3625256777"/>
                    </a:ext>
                  </a:extLst>
                </a:gridCol>
                <a:gridCol w="2131422">
                  <a:extLst>
                    <a:ext uri="{9D8B030D-6E8A-4147-A177-3AD203B41FA5}">
                      <a16:colId xmlns:a16="http://schemas.microsoft.com/office/drawing/2014/main" val="616637731"/>
                    </a:ext>
                  </a:extLst>
                </a:gridCol>
                <a:gridCol w="2307169">
                  <a:extLst>
                    <a:ext uri="{9D8B030D-6E8A-4147-A177-3AD203B41FA5}">
                      <a16:colId xmlns:a16="http://schemas.microsoft.com/office/drawing/2014/main" val="1894132020"/>
                    </a:ext>
                  </a:extLst>
                </a:gridCol>
                <a:gridCol w="2084825">
                  <a:extLst>
                    <a:ext uri="{9D8B030D-6E8A-4147-A177-3AD203B41FA5}">
                      <a16:colId xmlns:a16="http://schemas.microsoft.com/office/drawing/2014/main" val="438253803"/>
                    </a:ext>
                  </a:extLst>
                </a:gridCol>
              </a:tblGrid>
              <a:tr h="611467">
                <a:tc>
                  <a:txBody>
                    <a:bodyPr/>
                    <a:lstStyle/>
                    <a:p>
                      <a:pPr algn="ctr" rtl="0"/>
                      <a:endParaRPr lang="en-US" sz="900" dirty="0">
                        <a:latin typeface="Century Gothic" panose="020B0502020202020204" pitchFamily="34" charset="0"/>
                      </a:endParaRPr>
                    </a:p>
                  </a:txBody>
                  <a:tcPr marL="43293" marR="43293" marT="21647" marB="21647">
                    <a:noFill/>
                  </a:tcPr>
                </a:tc>
                <a:tc>
                  <a:txBody>
                    <a:bodyPr/>
                    <a:lstStyle/>
                    <a:p>
                      <a:pPr algn="ctr" rtl="0"/>
                      <a:r>
                        <a:rPr lang="en-US" sz="1400" dirty="0">
                          <a:latin typeface="Century Gothic" panose="020B0502020202020204" pitchFamily="34" charset="0"/>
                        </a:rPr>
                        <a:t>Public Rating</a:t>
                      </a:r>
                    </a:p>
                  </a:txBody>
                  <a:tcPr marL="43293" marR="43293" marT="21647" marB="21647" anchor="ctr">
                    <a:solidFill>
                      <a:srgbClr val="0A58B5"/>
                    </a:solidFill>
                  </a:tcPr>
                </a:tc>
                <a:tc>
                  <a:txBody>
                    <a:bodyPr/>
                    <a:lstStyle/>
                    <a:p>
                      <a:pPr algn="ctr" rtl="0"/>
                      <a:r>
                        <a:rPr lang="en-US" sz="1400" dirty="0">
                          <a:latin typeface="Century Gothic" panose="020B0502020202020204" pitchFamily="34" charset="0"/>
                        </a:rPr>
                        <a:t>Private Rating</a:t>
                      </a:r>
                      <a:endParaRPr lang="en-US" sz="1400" dirty="0">
                        <a:solidFill>
                          <a:srgbClr val="D2091E"/>
                        </a:solidFill>
                        <a:latin typeface="Century Gothic" panose="020B0502020202020204" pitchFamily="34" charset="0"/>
                        <a:ea typeface="Verdana" panose="020B0604030504040204" pitchFamily="34" charset="0"/>
                      </a:endParaRPr>
                    </a:p>
                  </a:txBody>
                  <a:tcPr marL="43293" marR="43293" marT="21647" marB="21647" anchor="ctr">
                    <a:solidFill>
                      <a:srgbClr val="0A58B5"/>
                    </a:solidFill>
                  </a:tcPr>
                </a:tc>
                <a:tc>
                  <a:txBody>
                    <a:bodyPr/>
                    <a:lstStyle/>
                    <a:p>
                      <a:pPr algn="ctr" rtl="0"/>
                      <a:r>
                        <a:rPr lang="en-US" sz="1400" dirty="0">
                          <a:latin typeface="Century Gothic" panose="020B0502020202020204" pitchFamily="34" charset="0"/>
                        </a:rPr>
                        <a:t>Rating Estimate Service</a:t>
                      </a:r>
                      <a:endParaRPr lang="en-US" sz="1400" dirty="0">
                        <a:solidFill>
                          <a:srgbClr val="D2091E"/>
                        </a:solidFill>
                        <a:latin typeface="Century Gothic" panose="020B0502020202020204" pitchFamily="34" charset="0"/>
                        <a:ea typeface="Verdana" panose="020B0604030504040204" pitchFamily="34" charset="0"/>
                      </a:endParaRPr>
                    </a:p>
                  </a:txBody>
                  <a:tcPr marL="43293" marR="43293" marT="21647" marB="21647" anchor="ctr">
                    <a:solidFill>
                      <a:srgbClr val="0A58B5"/>
                    </a:solidFill>
                  </a:tcPr>
                </a:tc>
                <a:tc>
                  <a:txBody>
                    <a:bodyPr/>
                    <a:lstStyle/>
                    <a:p>
                      <a:pPr algn="ctr" rtl="0"/>
                      <a:r>
                        <a:rPr lang="en-US" sz="1400" dirty="0">
                          <a:latin typeface="Century Gothic" panose="020B0502020202020204" pitchFamily="34" charset="0"/>
                        </a:rPr>
                        <a:t>Credit Assessment</a:t>
                      </a:r>
                      <a:endParaRPr lang="en-US" sz="1400" dirty="0">
                        <a:solidFill>
                          <a:srgbClr val="D2091E"/>
                        </a:solidFill>
                        <a:latin typeface="Century Gothic" panose="020B0502020202020204" pitchFamily="34" charset="0"/>
                        <a:ea typeface="Verdana" panose="020B0604030504040204" pitchFamily="34" charset="0"/>
                      </a:endParaRPr>
                    </a:p>
                  </a:txBody>
                  <a:tcPr marL="43293" marR="43293" marT="21647" marB="21647" anchor="ctr">
                    <a:solidFill>
                      <a:srgbClr val="0A58B5"/>
                    </a:solidFill>
                  </a:tcPr>
                </a:tc>
                <a:extLst>
                  <a:ext uri="{0D108BD9-81ED-4DB2-BD59-A6C34878D82A}">
                    <a16:rowId xmlns:a16="http://schemas.microsoft.com/office/drawing/2014/main" val="1144284084"/>
                  </a:ext>
                </a:extLst>
              </a:tr>
              <a:tr h="1775033">
                <a:tc>
                  <a:txBody>
                    <a:bodyPr/>
                    <a:lstStyle/>
                    <a:p>
                      <a:pPr algn="ctr" rtl="0"/>
                      <a:r>
                        <a:rPr lang="en-US" sz="1200" b="1" dirty="0">
                          <a:latin typeface="Century Gothic" panose="020B0502020202020204" pitchFamily="34" charset="0"/>
                        </a:rPr>
                        <a:t>Description</a:t>
                      </a:r>
                      <a:endParaRPr lang="en-US" sz="1200" b="1" dirty="0">
                        <a:latin typeface="Century Gothic" panose="020B0502020202020204" pitchFamily="34" charset="0"/>
                        <a:ea typeface="Verdana" panose="020B0604030504040204" pitchFamily="34" charset="0"/>
                      </a:endParaRP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Ratings that are publicly disclosed usually done on a solicited basis</a:t>
                      </a: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Ratings that are provided directly to a rated entity, its agents or on a third party request and are confidential </a:t>
                      </a: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Analytical tool for rated or unrated entities that provides entity with indicative ratings for a number of hypothetical scenarios</a:t>
                      </a:r>
                    </a:p>
                    <a:p>
                      <a:pPr marL="0" indent="0" algn="ctr" rtl="0">
                        <a:buFont typeface="Arial" panose="020B0604020202020204" pitchFamily="34" charset="0"/>
                        <a:buNone/>
                      </a:pPr>
                      <a:endParaRPr lang="en-US" sz="1100" dirty="0">
                        <a:latin typeface="Century Gothic" panose="020B0502020202020204" pitchFamily="34" charset="0"/>
                      </a:endParaRPr>
                    </a:p>
                    <a:p>
                      <a:pPr marL="0" indent="0" algn="ctr" rtl="0">
                        <a:buFont typeface="Arial" panose="020B0604020202020204" pitchFamily="34" charset="0"/>
                        <a:buNone/>
                      </a:pPr>
                      <a:r>
                        <a:rPr lang="en-US" sz="1100" dirty="0">
                          <a:latin typeface="Century Gothic" panose="020B0502020202020204" pitchFamily="34" charset="0"/>
                        </a:rPr>
                        <a:t>Can only be obtained once every 6 months.</a:t>
                      </a:r>
                    </a:p>
                    <a:p>
                      <a:pPr marL="0" indent="0" algn="ctr" rtl="0">
                        <a:buFont typeface="Arial" panose="020B0604020202020204" pitchFamily="34" charset="0"/>
                        <a:buNone/>
                      </a:pPr>
                      <a:endParaRPr lang="en-US" sz="1100" dirty="0">
                        <a:latin typeface="Century Gothic" panose="020B0502020202020204" pitchFamily="34" charset="0"/>
                      </a:endParaRPr>
                    </a:p>
                    <a:p>
                      <a:pPr marL="0" indent="0" algn="ctr" rtl="0">
                        <a:buFont typeface="Arial" panose="020B0604020202020204" pitchFamily="34" charset="0"/>
                        <a:buNone/>
                      </a:pPr>
                      <a:r>
                        <a:rPr lang="en-US" sz="1100" dirty="0">
                          <a:latin typeface="Century Gothic" panose="020B0502020202020204" pitchFamily="34" charset="0"/>
                        </a:rPr>
                        <a:t>Not a GCR rating </a:t>
                      </a:r>
                      <a:endParaRPr lang="en-US" sz="1100" i="1" dirty="0">
                        <a:latin typeface="Century Gothic" panose="020B0502020202020204" pitchFamily="34" charset="0"/>
                      </a:endParaRP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Limited and typically confidential assessment of relative credit worthiness which  may support a credit rating or a financing structure. Typically requested by a third-party</a:t>
                      </a:r>
                    </a:p>
                    <a:p>
                      <a:pPr marL="0" indent="0" algn="ctr" rtl="0">
                        <a:buFont typeface="Arial" panose="020B0604020202020204" pitchFamily="34" charset="0"/>
                        <a:buNone/>
                      </a:pPr>
                      <a:endParaRPr lang="en-US" sz="1100" dirty="0">
                        <a:latin typeface="Century Gothic" panose="020B0502020202020204" pitchFamily="34" charset="0"/>
                      </a:endParaRPr>
                    </a:p>
                    <a:p>
                      <a:pPr marL="0" indent="0" algn="ctr" rtl="0">
                        <a:buFont typeface="Arial" panose="020B0604020202020204" pitchFamily="34" charset="0"/>
                        <a:buNone/>
                      </a:pPr>
                      <a:r>
                        <a:rPr lang="en-US" sz="1100" dirty="0">
                          <a:latin typeface="Century Gothic" panose="020B0502020202020204" pitchFamily="34" charset="0"/>
                        </a:rPr>
                        <a:t>Not a GCR rating </a:t>
                      </a:r>
                      <a:endParaRPr lang="en-US" sz="1100" i="1" dirty="0">
                        <a:latin typeface="Century Gothic" panose="020B0502020202020204" pitchFamily="34" charset="0"/>
                      </a:endParaRPr>
                    </a:p>
                  </a:txBody>
                  <a:tcPr marL="43293" marR="43293" marT="21647" marB="21647" anchor="ctr">
                    <a:solidFill>
                      <a:schemeClr val="accent2">
                        <a:lumMod val="40000"/>
                        <a:lumOff val="60000"/>
                      </a:schemeClr>
                    </a:solidFill>
                  </a:tcPr>
                </a:tc>
                <a:extLst>
                  <a:ext uri="{0D108BD9-81ED-4DB2-BD59-A6C34878D82A}">
                    <a16:rowId xmlns:a16="http://schemas.microsoft.com/office/drawing/2014/main" val="3473818997"/>
                  </a:ext>
                </a:extLst>
              </a:tr>
              <a:tr h="729340">
                <a:tc>
                  <a:txBody>
                    <a:bodyPr/>
                    <a:lstStyle/>
                    <a:p>
                      <a:pPr algn="ctr" rtl="0"/>
                      <a:r>
                        <a:rPr lang="en-US" sz="1200" b="1" dirty="0">
                          <a:latin typeface="Century Gothic" panose="020B0502020202020204" pitchFamily="34" charset="0"/>
                        </a:rPr>
                        <a:t>Distribution</a:t>
                      </a:r>
                      <a:endParaRPr lang="en-US" sz="1200" b="1" dirty="0">
                        <a:latin typeface="Century Gothic" panose="020B0502020202020204" pitchFamily="34" charset="0"/>
                        <a:ea typeface="Verdana" panose="020B0604030504040204" pitchFamily="34" charset="0"/>
                      </a:endParaRP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Disclosed publicly, Published on GCR’s website</a:t>
                      </a: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Not disclosed publicly, only to rated entity, its agents or a third party on request</a:t>
                      </a: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 Not disclosed publicly</a:t>
                      </a:r>
                    </a:p>
                  </a:txBody>
                  <a:tcPr marL="43293" marR="43293" marT="21647" marB="21647" anchor="ctr">
                    <a:solidFill>
                      <a:schemeClr val="tx2">
                        <a:lumMod val="20000"/>
                        <a:lumOff val="80000"/>
                      </a:schemeClr>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Typically confidential</a:t>
                      </a:r>
                    </a:p>
                  </a:txBody>
                  <a:tcPr marL="43293" marR="43293" marT="21647" marB="21647" anchor="ctr">
                    <a:solidFill>
                      <a:schemeClr val="tx2">
                        <a:lumMod val="20000"/>
                        <a:lumOff val="80000"/>
                      </a:schemeClr>
                    </a:solidFill>
                  </a:tcPr>
                </a:tc>
                <a:extLst>
                  <a:ext uri="{0D108BD9-81ED-4DB2-BD59-A6C34878D82A}">
                    <a16:rowId xmlns:a16="http://schemas.microsoft.com/office/drawing/2014/main" val="3431792580"/>
                  </a:ext>
                </a:extLst>
              </a:tr>
              <a:tr h="729340">
                <a:tc>
                  <a:txBody>
                    <a:bodyPr/>
                    <a:lstStyle/>
                    <a:p>
                      <a:pPr algn="ctr" rtl="0"/>
                      <a:r>
                        <a:rPr lang="en-US" sz="1200" b="1" dirty="0">
                          <a:latin typeface="Century Gothic" panose="020B0502020202020204" pitchFamily="34" charset="0"/>
                        </a:rPr>
                        <a:t>Surveillance</a:t>
                      </a:r>
                      <a:endParaRPr lang="en-US" sz="1200" b="1" dirty="0">
                        <a:latin typeface="Century Gothic" panose="020B0502020202020204" pitchFamily="34" charset="0"/>
                        <a:ea typeface="Verdana" panose="020B0604030504040204" pitchFamily="34" charset="0"/>
                      </a:endParaRP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Yes – ongoing monitoring</a:t>
                      </a: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Point in time or monitored</a:t>
                      </a: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Point in time</a:t>
                      </a:r>
                    </a:p>
                  </a:txBody>
                  <a:tcPr marL="43293" marR="43293" marT="21647" marB="21647" anchor="ctr">
                    <a:solidFill>
                      <a:schemeClr val="accent2">
                        <a:lumMod val="40000"/>
                        <a:lumOff val="6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Point in time or monitored</a:t>
                      </a:r>
                    </a:p>
                  </a:txBody>
                  <a:tcPr marL="43293" marR="43293" marT="21647" marB="21647" anchor="ctr">
                    <a:solidFill>
                      <a:schemeClr val="accent2">
                        <a:lumMod val="40000"/>
                        <a:lumOff val="60000"/>
                      </a:schemeClr>
                    </a:solidFill>
                  </a:tcPr>
                </a:tc>
                <a:extLst>
                  <a:ext uri="{0D108BD9-81ED-4DB2-BD59-A6C34878D82A}">
                    <a16:rowId xmlns:a16="http://schemas.microsoft.com/office/drawing/2014/main" val="2096285617"/>
                  </a:ext>
                </a:extLst>
              </a:tr>
              <a:tr h="729340">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Rating Output</a:t>
                      </a:r>
                    </a:p>
                    <a:p>
                      <a:pPr algn="ctr" rtl="0"/>
                      <a:endParaRPr lang="en-US" sz="1200" b="1" dirty="0">
                        <a:latin typeface="Century Gothic" panose="020B0502020202020204" pitchFamily="34" charset="0"/>
                        <a:ea typeface="Verdana" panose="020B0604030504040204" pitchFamily="34" charset="0"/>
                      </a:endParaRP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Credit rating announcement</a:t>
                      </a: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Private rating letter / report</a:t>
                      </a: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Confidential letter/ report</a:t>
                      </a:r>
                    </a:p>
                  </a:txBody>
                  <a:tcPr marL="43293" marR="43293" marT="21647" marB="21647" anchor="ctr">
                    <a:solidFill>
                      <a:schemeClr val="tx2">
                        <a:lumMod val="20000"/>
                        <a:lumOff val="80000"/>
                      </a:schemeClr>
                    </a:solidFill>
                  </a:tcPr>
                </a:tc>
                <a:tc>
                  <a:txBody>
                    <a:bodyPr/>
                    <a:lstStyle/>
                    <a:p>
                      <a:pPr marL="0" indent="0" algn="ctr" rtl="0">
                        <a:buFont typeface="Arial" panose="020B0604020202020204" pitchFamily="34" charset="0"/>
                        <a:buNone/>
                      </a:pPr>
                      <a:r>
                        <a:rPr lang="en-US" sz="1100" dirty="0">
                          <a:latin typeface="Century Gothic" panose="020B0502020202020204" pitchFamily="34" charset="0"/>
                        </a:rPr>
                        <a:t>Confidential letter/report</a:t>
                      </a:r>
                    </a:p>
                  </a:txBody>
                  <a:tcPr marL="43293" marR="43293" marT="21647" marB="21647" anchor="ctr">
                    <a:solidFill>
                      <a:schemeClr val="tx2">
                        <a:lumMod val="20000"/>
                        <a:lumOff val="80000"/>
                      </a:schemeClr>
                    </a:solidFill>
                  </a:tcPr>
                </a:tc>
                <a:extLst>
                  <a:ext uri="{0D108BD9-81ED-4DB2-BD59-A6C34878D82A}">
                    <a16:rowId xmlns:a16="http://schemas.microsoft.com/office/drawing/2014/main" val="4153030568"/>
                  </a:ext>
                </a:extLst>
              </a:tr>
            </a:tbl>
          </a:graphicData>
        </a:graphic>
      </p:graphicFrame>
    </p:spTree>
    <p:extLst>
      <p:ext uri="{BB962C8B-B14F-4D97-AF65-F5344CB8AC3E}">
        <p14:creationId xmlns:p14="http://schemas.microsoft.com/office/powerpoint/2010/main" val="247533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4881-AC9C-4D35-804B-63F0C0171760}"/>
              </a:ext>
            </a:extLst>
          </p:cNvPr>
          <p:cNvSpPr>
            <a:spLocks noGrp="1"/>
          </p:cNvSpPr>
          <p:nvPr>
            <p:ph type="title"/>
          </p:nvPr>
        </p:nvSpPr>
        <p:spPr>
          <a:xfrm>
            <a:off x="659422" y="690816"/>
            <a:ext cx="10515600" cy="596167"/>
          </a:xfrm>
        </p:spPr>
        <p:txBody>
          <a:bodyPr>
            <a:normAutofit fontScale="90000"/>
          </a:bodyPr>
          <a:lstStyle/>
          <a:p>
            <a:r>
              <a:rPr lang="en-GB" dirty="0">
                <a:solidFill>
                  <a:srgbClr val="353537"/>
                </a:solidFill>
              </a:rPr>
              <a:t>Credit rating comparisons: </a:t>
            </a:r>
            <a:br>
              <a:rPr lang="en-GB" dirty="0">
                <a:solidFill>
                  <a:srgbClr val="353537"/>
                </a:solidFill>
              </a:rPr>
            </a:br>
            <a:r>
              <a:rPr lang="en-GB" dirty="0">
                <a:solidFill>
                  <a:srgbClr val="353537"/>
                </a:solidFill>
              </a:rPr>
              <a:t>Kenyan Water Service Providers</a:t>
            </a:r>
          </a:p>
        </p:txBody>
      </p:sp>
      <p:graphicFrame>
        <p:nvGraphicFramePr>
          <p:cNvPr id="4" name="Content Placeholder 3">
            <a:extLst>
              <a:ext uri="{FF2B5EF4-FFF2-40B4-BE49-F238E27FC236}">
                <a16:creationId xmlns:a16="http://schemas.microsoft.com/office/drawing/2014/main" id="{A6DD098A-1FA0-4B46-9350-09706779171D}"/>
              </a:ext>
            </a:extLst>
          </p:cNvPr>
          <p:cNvGraphicFramePr>
            <a:graphicFrameLocks noGrp="1"/>
          </p:cNvGraphicFramePr>
          <p:nvPr>
            <p:ph idx="1"/>
            <p:extLst>
              <p:ext uri="{D42A27DB-BD31-4B8C-83A1-F6EECF244321}">
                <p14:modId xmlns:p14="http://schemas.microsoft.com/office/powerpoint/2010/main" val="634324224"/>
              </p:ext>
            </p:extLst>
          </p:nvPr>
        </p:nvGraphicFramePr>
        <p:xfrm>
          <a:off x="729760" y="1692112"/>
          <a:ext cx="10158044" cy="4646464"/>
        </p:xfrm>
        <a:graphic>
          <a:graphicData uri="http://schemas.openxmlformats.org/drawingml/2006/table">
            <a:tbl>
              <a:tblPr>
                <a:tableStyleId>{5C22544A-7EE6-4342-B048-85BDC9FD1C3A}</a:tableStyleId>
              </a:tblPr>
              <a:tblGrid>
                <a:gridCol w="1881554">
                  <a:extLst>
                    <a:ext uri="{9D8B030D-6E8A-4147-A177-3AD203B41FA5}">
                      <a16:colId xmlns:a16="http://schemas.microsoft.com/office/drawing/2014/main" val="522300475"/>
                    </a:ext>
                  </a:extLst>
                </a:gridCol>
                <a:gridCol w="1895154">
                  <a:extLst>
                    <a:ext uri="{9D8B030D-6E8A-4147-A177-3AD203B41FA5}">
                      <a16:colId xmlns:a16="http://schemas.microsoft.com/office/drawing/2014/main" val="3540688235"/>
                    </a:ext>
                  </a:extLst>
                </a:gridCol>
                <a:gridCol w="1595334">
                  <a:extLst>
                    <a:ext uri="{9D8B030D-6E8A-4147-A177-3AD203B41FA5}">
                      <a16:colId xmlns:a16="http://schemas.microsoft.com/office/drawing/2014/main" val="2306023204"/>
                    </a:ext>
                  </a:extLst>
                </a:gridCol>
                <a:gridCol w="1595334">
                  <a:extLst>
                    <a:ext uri="{9D8B030D-6E8A-4147-A177-3AD203B41FA5}">
                      <a16:colId xmlns:a16="http://schemas.microsoft.com/office/drawing/2014/main" val="1576344339"/>
                    </a:ext>
                  </a:extLst>
                </a:gridCol>
                <a:gridCol w="1595334">
                  <a:extLst>
                    <a:ext uri="{9D8B030D-6E8A-4147-A177-3AD203B41FA5}">
                      <a16:colId xmlns:a16="http://schemas.microsoft.com/office/drawing/2014/main" val="3360247140"/>
                    </a:ext>
                  </a:extLst>
                </a:gridCol>
                <a:gridCol w="1595334">
                  <a:extLst>
                    <a:ext uri="{9D8B030D-6E8A-4147-A177-3AD203B41FA5}">
                      <a16:colId xmlns:a16="http://schemas.microsoft.com/office/drawing/2014/main" val="1270227002"/>
                    </a:ext>
                  </a:extLst>
                </a:gridCol>
              </a:tblGrid>
              <a:tr h="149331">
                <a:tc>
                  <a:txBody>
                    <a:bodyPr/>
                    <a:lstStyle/>
                    <a:p>
                      <a:pPr algn="l" fontAlgn="ctr"/>
                      <a:r>
                        <a:rPr lang="en-ZA" sz="1050" b="1" u="none" strike="noStrike" dirty="0">
                          <a:solidFill>
                            <a:schemeClr val="bg1"/>
                          </a:solidFill>
                          <a:effectLst/>
                          <a:latin typeface="+mj-lt"/>
                        </a:rPr>
                        <a:t> </a:t>
                      </a:r>
                      <a:endParaRPr lang="en-ZA"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b"/>
                      <a:r>
                        <a:rPr lang="en-ZA" sz="1050" b="1" i="0" u="none" strike="noStrike" dirty="0">
                          <a:solidFill>
                            <a:schemeClr val="bg1"/>
                          </a:solidFill>
                          <a:effectLst/>
                          <a:latin typeface="+mj-lt"/>
                        </a:rPr>
                        <a:t>WSP1</a:t>
                      </a:r>
                    </a:p>
                  </a:txBody>
                  <a:tcPr marL="0" marR="0" marT="0" marB="0" anchor="b">
                    <a:solidFill>
                      <a:srgbClr val="0A58B5"/>
                    </a:solidFill>
                  </a:tcPr>
                </a:tc>
                <a:tc>
                  <a:txBody>
                    <a:bodyPr/>
                    <a:lstStyle/>
                    <a:p>
                      <a:pPr algn="ctr" fontAlgn="b"/>
                      <a:r>
                        <a:rPr lang="en-ZA" sz="1050" b="1" i="0" u="none" strike="noStrike" dirty="0">
                          <a:solidFill>
                            <a:schemeClr val="bg1"/>
                          </a:solidFill>
                          <a:effectLst/>
                          <a:latin typeface="+mj-lt"/>
                        </a:rPr>
                        <a:t>WSP2</a:t>
                      </a:r>
                    </a:p>
                  </a:txBody>
                  <a:tcPr marL="0" marR="0" marT="0" marB="0" anchor="b">
                    <a:solidFill>
                      <a:srgbClr val="0A58B5"/>
                    </a:solidFill>
                  </a:tcPr>
                </a:tc>
                <a:tc>
                  <a:txBody>
                    <a:bodyPr/>
                    <a:lstStyle/>
                    <a:p>
                      <a:pPr algn="ctr" fontAlgn="b"/>
                      <a:r>
                        <a:rPr lang="en-ZA" sz="1050" b="1" i="0" u="none" strike="noStrike" dirty="0">
                          <a:solidFill>
                            <a:schemeClr val="bg1"/>
                          </a:solidFill>
                          <a:effectLst/>
                          <a:latin typeface="+mj-lt"/>
                        </a:rPr>
                        <a:t>WSP3</a:t>
                      </a:r>
                    </a:p>
                  </a:txBody>
                  <a:tcPr marL="0" marR="0" marT="0" marB="0" anchor="b">
                    <a:solidFill>
                      <a:srgbClr val="0A58B5"/>
                    </a:solidFill>
                  </a:tcPr>
                </a:tc>
                <a:tc>
                  <a:txBody>
                    <a:bodyPr/>
                    <a:lstStyle/>
                    <a:p>
                      <a:pPr algn="ctr" fontAlgn="b"/>
                      <a:r>
                        <a:rPr lang="en-ZA" sz="1050" b="1" i="0" u="none" strike="noStrike" dirty="0">
                          <a:solidFill>
                            <a:schemeClr val="bg1"/>
                          </a:solidFill>
                          <a:effectLst/>
                          <a:latin typeface="+mj-lt"/>
                        </a:rPr>
                        <a:t>WSP4</a:t>
                      </a:r>
                    </a:p>
                  </a:txBody>
                  <a:tcPr marL="0" marR="0" marT="0" marB="0" anchor="b">
                    <a:solidFill>
                      <a:srgbClr val="0A58B5"/>
                    </a:solidFill>
                  </a:tcPr>
                </a:tc>
                <a:tc>
                  <a:txBody>
                    <a:bodyPr/>
                    <a:lstStyle/>
                    <a:p>
                      <a:pPr algn="ctr" fontAlgn="b"/>
                      <a:r>
                        <a:rPr lang="en-ZA" sz="1050" b="1" i="0" u="none" strike="noStrike" dirty="0">
                          <a:solidFill>
                            <a:schemeClr val="bg1"/>
                          </a:solidFill>
                          <a:effectLst/>
                          <a:latin typeface="+mj-lt"/>
                        </a:rPr>
                        <a:t>WSP5</a:t>
                      </a:r>
                    </a:p>
                  </a:txBody>
                  <a:tcPr marL="0" marR="0" marT="0" marB="0" anchor="b">
                    <a:solidFill>
                      <a:srgbClr val="0A58B5"/>
                    </a:solidFill>
                  </a:tcPr>
                </a:tc>
                <a:extLst>
                  <a:ext uri="{0D108BD9-81ED-4DB2-BD59-A6C34878D82A}">
                    <a16:rowId xmlns:a16="http://schemas.microsoft.com/office/drawing/2014/main" val="1249932313"/>
                  </a:ext>
                </a:extLst>
              </a:tr>
              <a:tr h="149331">
                <a:tc>
                  <a:txBody>
                    <a:bodyPr/>
                    <a:lstStyle/>
                    <a:p>
                      <a:pPr algn="l" fontAlgn="ctr"/>
                      <a:r>
                        <a:rPr lang="en-ZA" sz="1050" b="1" i="0" u="none" strike="noStrike" dirty="0">
                          <a:solidFill>
                            <a:schemeClr val="bg1"/>
                          </a:solidFill>
                          <a:effectLst/>
                          <a:latin typeface="+mj-lt"/>
                        </a:rPr>
                        <a:t>Financial metrics</a:t>
                      </a:r>
                    </a:p>
                  </a:txBody>
                  <a:tcPr marL="0" marR="0" marT="0" marB="0" anchor="ctr">
                    <a:solidFill>
                      <a:srgbClr val="0A58B5"/>
                    </a:solidFill>
                  </a:tcPr>
                </a:tc>
                <a:tc>
                  <a:txBody>
                    <a:bodyPr/>
                    <a:lstStyle/>
                    <a:p>
                      <a:pPr algn="ctr" fontAlgn="b"/>
                      <a:endParaRPr lang="en-ZA" sz="1050" b="1" i="0" u="none" strike="noStrike" dirty="0">
                        <a:solidFill>
                          <a:schemeClr val="bg1"/>
                        </a:solidFill>
                        <a:effectLst/>
                        <a:latin typeface="+mj-lt"/>
                      </a:endParaRPr>
                    </a:p>
                  </a:txBody>
                  <a:tcPr marL="0" marR="0" marT="0" marB="0" anchor="b">
                    <a:solidFill>
                      <a:srgbClr val="0A58B5"/>
                    </a:solidFill>
                  </a:tcPr>
                </a:tc>
                <a:tc>
                  <a:txBody>
                    <a:bodyPr/>
                    <a:lstStyle/>
                    <a:p>
                      <a:pPr algn="ctr" fontAlgn="b"/>
                      <a:endParaRPr lang="en-ZA" sz="1050" b="1" i="0" u="none" strike="noStrike" dirty="0">
                        <a:solidFill>
                          <a:schemeClr val="bg1"/>
                        </a:solidFill>
                        <a:effectLst/>
                        <a:latin typeface="+mj-lt"/>
                      </a:endParaRPr>
                    </a:p>
                  </a:txBody>
                  <a:tcPr marL="0" marR="0" marT="0" marB="0" anchor="b">
                    <a:solidFill>
                      <a:srgbClr val="0A58B5"/>
                    </a:solidFill>
                  </a:tcPr>
                </a:tc>
                <a:tc>
                  <a:txBody>
                    <a:bodyPr/>
                    <a:lstStyle/>
                    <a:p>
                      <a:pPr algn="ctr" fontAlgn="b"/>
                      <a:endParaRPr lang="en-ZA" sz="1050" b="1" i="0" u="none" strike="noStrike" dirty="0">
                        <a:solidFill>
                          <a:schemeClr val="bg1"/>
                        </a:solidFill>
                        <a:effectLst/>
                        <a:latin typeface="+mj-lt"/>
                      </a:endParaRPr>
                    </a:p>
                  </a:txBody>
                  <a:tcPr marL="0" marR="0" marT="0" marB="0" anchor="b">
                    <a:solidFill>
                      <a:srgbClr val="0A58B5"/>
                    </a:solidFill>
                  </a:tcPr>
                </a:tc>
                <a:tc>
                  <a:txBody>
                    <a:bodyPr/>
                    <a:lstStyle/>
                    <a:p>
                      <a:pPr algn="ctr" fontAlgn="b"/>
                      <a:endParaRPr lang="en-ZA" sz="1050" b="1" i="0" u="none" strike="noStrike" dirty="0">
                        <a:solidFill>
                          <a:schemeClr val="bg1"/>
                        </a:solidFill>
                        <a:effectLst/>
                        <a:latin typeface="+mj-lt"/>
                      </a:endParaRPr>
                    </a:p>
                  </a:txBody>
                  <a:tcPr marL="0" marR="0" marT="0" marB="0" anchor="b">
                    <a:solidFill>
                      <a:srgbClr val="0A58B5"/>
                    </a:solidFill>
                  </a:tcPr>
                </a:tc>
                <a:tc>
                  <a:txBody>
                    <a:bodyPr/>
                    <a:lstStyle/>
                    <a:p>
                      <a:pPr algn="ctr" fontAlgn="b"/>
                      <a:endParaRPr lang="en-ZA" sz="1050" b="1" i="0" u="none" strike="noStrike" dirty="0">
                        <a:solidFill>
                          <a:schemeClr val="bg1"/>
                        </a:solidFill>
                        <a:effectLst/>
                        <a:latin typeface="+mj-lt"/>
                      </a:endParaRPr>
                    </a:p>
                  </a:txBody>
                  <a:tcPr marL="0" marR="0" marT="0" marB="0" anchor="b">
                    <a:solidFill>
                      <a:srgbClr val="0A58B5"/>
                    </a:solidFill>
                  </a:tcPr>
                </a:tc>
                <a:extLst>
                  <a:ext uri="{0D108BD9-81ED-4DB2-BD59-A6C34878D82A}">
                    <a16:rowId xmlns:a16="http://schemas.microsoft.com/office/drawing/2014/main" val="665348486"/>
                  </a:ext>
                </a:extLst>
              </a:tr>
              <a:tr h="220886">
                <a:tc>
                  <a:txBody>
                    <a:bodyPr/>
                    <a:lstStyle/>
                    <a:p>
                      <a:pPr algn="l" fontAlgn="ctr"/>
                      <a:r>
                        <a:rPr lang="en-ZA" sz="1050" u="none" strike="noStrike" dirty="0">
                          <a:effectLst/>
                          <a:latin typeface="+mj-lt"/>
                        </a:rPr>
                        <a:t> Income  (KES)</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762,6</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627.0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641.0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417.8</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253.3</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330961232"/>
                  </a:ext>
                </a:extLst>
              </a:tr>
              <a:tr h="220886">
                <a:tc>
                  <a:txBody>
                    <a:bodyPr/>
                    <a:lstStyle/>
                    <a:p>
                      <a:pPr algn="l" fontAlgn="b"/>
                      <a:r>
                        <a:rPr lang="en-ZA" sz="1000" u="none" strike="noStrike" dirty="0">
                          <a:effectLst/>
                          <a:latin typeface="+mj-lt"/>
                        </a:rPr>
                        <a:t> EBITDA margin (%) </a:t>
                      </a:r>
                      <a:endParaRPr lang="en-ZA" sz="1000" b="0" i="0" u="none" strike="noStrike" dirty="0">
                        <a:effectLst/>
                        <a:latin typeface="+mj-lt"/>
                      </a:endParaRPr>
                    </a:p>
                  </a:txBody>
                  <a:tcPr marL="0" marR="0" marT="0" marB="0" anchor="b"/>
                </a:tc>
                <a:tc>
                  <a:txBody>
                    <a:bodyPr/>
                    <a:lstStyle/>
                    <a:p>
                      <a:pPr algn="ctr" fontAlgn="b"/>
                      <a:r>
                        <a:rPr lang="en-ZA" sz="1000" u="none" strike="noStrike" dirty="0">
                          <a:effectLst/>
                          <a:latin typeface="+mj-lt"/>
                        </a:rPr>
                        <a:t>36,5 </a:t>
                      </a:r>
                      <a:endParaRPr lang="en-ZA" sz="1000" b="0" i="0" u="none" strike="noStrike" dirty="0">
                        <a:effectLst/>
                        <a:latin typeface="+mj-lt"/>
                      </a:endParaRPr>
                    </a:p>
                  </a:txBody>
                  <a:tcPr marL="0" marR="0" marT="0" marB="0" anchor="b"/>
                </a:tc>
                <a:tc>
                  <a:txBody>
                    <a:bodyPr/>
                    <a:lstStyle/>
                    <a:p>
                      <a:pPr algn="ctr" fontAlgn="b"/>
                      <a:r>
                        <a:rPr lang="en-ZA" sz="1000" u="none" strike="noStrike" dirty="0">
                          <a:effectLst/>
                          <a:latin typeface="+mj-lt"/>
                        </a:rPr>
                        <a:t>17,7 </a:t>
                      </a:r>
                      <a:endParaRPr lang="en-ZA" sz="1000" b="0" i="0" u="none" strike="noStrike" dirty="0">
                        <a:effectLst/>
                        <a:latin typeface="+mj-lt"/>
                      </a:endParaRPr>
                    </a:p>
                  </a:txBody>
                  <a:tcPr marL="0" marR="0" marT="0" marB="0" anchor="b"/>
                </a:tc>
                <a:tc>
                  <a:txBody>
                    <a:bodyPr/>
                    <a:lstStyle/>
                    <a:p>
                      <a:pPr algn="ctr" fontAlgn="b"/>
                      <a:r>
                        <a:rPr lang="en-ZA" sz="1000" u="none" strike="noStrike" dirty="0">
                          <a:effectLst/>
                          <a:latin typeface="+mj-lt"/>
                        </a:rPr>
                        <a:t>7,3 </a:t>
                      </a:r>
                      <a:endParaRPr lang="en-ZA" sz="1000" b="0" i="0" u="none" strike="noStrike" dirty="0">
                        <a:effectLst/>
                        <a:latin typeface="+mj-lt"/>
                      </a:endParaRPr>
                    </a:p>
                  </a:txBody>
                  <a:tcPr marL="0" marR="0" marT="0" marB="0" anchor="b"/>
                </a:tc>
                <a:tc>
                  <a:txBody>
                    <a:bodyPr/>
                    <a:lstStyle/>
                    <a:p>
                      <a:pPr algn="ctr" fontAlgn="b"/>
                      <a:r>
                        <a:rPr lang="en-ZA" sz="1000" u="none" strike="noStrike" dirty="0">
                          <a:effectLst/>
                          <a:latin typeface="+mj-lt"/>
                        </a:rPr>
                        <a:t>29,7 </a:t>
                      </a:r>
                      <a:endParaRPr lang="en-ZA" sz="1000" b="0" i="0" u="none" strike="noStrike" dirty="0">
                        <a:effectLst/>
                        <a:latin typeface="+mj-lt"/>
                      </a:endParaRPr>
                    </a:p>
                  </a:txBody>
                  <a:tcPr marL="0" marR="0" marT="0" marB="0" anchor="b"/>
                </a:tc>
                <a:tc>
                  <a:txBody>
                    <a:bodyPr/>
                    <a:lstStyle/>
                    <a:p>
                      <a:pPr algn="ctr" fontAlgn="b"/>
                      <a:r>
                        <a:rPr lang="en-ZA" sz="1000" u="none" strike="noStrike" dirty="0">
                          <a:effectLst/>
                          <a:latin typeface="+mj-lt"/>
                        </a:rPr>
                        <a:t>22,1 </a:t>
                      </a:r>
                      <a:endParaRPr lang="en-ZA" sz="1000" b="0" i="0" u="none" strike="noStrike" dirty="0">
                        <a:effectLst/>
                        <a:latin typeface="+mj-lt"/>
                      </a:endParaRPr>
                    </a:p>
                  </a:txBody>
                  <a:tcPr marL="0" marR="0" marT="0" marB="0" anchor="b"/>
                </a:tc>
                <a:extLst>
                  <a:ext uri="{0D108BD9-81ED-4DB2-BD59-A6C34878D82A}">
                    <a16:rowId xmlns:a16="http://schemas.microsoft.com/office/drawing/2014/main" val="989842358"/>
                  </a:ext>
                </a:extLst>
              </a:tr>
              <a:tr h="220886">
                <a:tc>
                  <a:txBody>
                    <a:bodyPr/>
                    <a:lstStyle/>
                    <a:p>
                      <a:pPr algn="l" fontAlgn="ctr"/>
                      <a:r>
                        <a:rPr lang="en-ZA" sz="1050" u="none" strike="noStrike" dirty="0">
                          <a:effectLst/>
                          <a:latin typeface="+mj-lt"/>
                        </a:rPr>
                        <a:t> Operating margin </a:t>
                      </a:r>
                      <a:r>
                        <a:rPr lang="en-ZA" sz="1050" u="none" strike="noStrike" kern="1200" dirty="0">
                          <a:solidFill>
                            <a:schemeClr val="dk1"/>
                          </a:solidFill>
                          <a:effectLst/>
                          <a:latin typeface="+mn-lt"/>
                          <a:ea typeface="+mn-ea"/>
                          <a:cs typeface="+mn-cs"/>
                        </a:rPr>
                        <a:t>(%) </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24,2</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16,8</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a:effectLst/>
                          <a:latin typeface="+mj-lt"/>
                        </a:rPr>
                        <a:t>3,8</a:t>
                      </a:r>
                      <a:endParaRPr lang="en-ZA" sz="1050" b="0" i="0" u="none" strike="noStrike">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17,7</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3,5</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2703053256"/>
                  </a:ext>
                </a:extLst>
              </a:tr>
              <a:tr h="220886">
                <a:tc>
                  <a:txBody>
                    <a:bodyPr/>
                    <a:lstStyle/>
                    <a:p>
                      <a:pPr algn="l" fontAlgn="ctr"/>
                      <a:r>
                        <a:rPr lang="en-ZA" sz="1050" u="none" strike="noStrike" dirty="0">
                          <a:effectLst/>
                          <a:latin typeface="+mj-lt"/>
                        </a:rPr>
                        <a:t> Staff cost ratio </a:t>
                      </a:r>
                      <a:r>
                        <a:rPr lang="en-ZA" sz="1050" u="none" strike="noStrike" kern="1200" dirty="0">
                          <a:solidFill>
                            <a:schemeClr val="dk1"/>
                          </a:solidFill>
                          <a:effectLst/>
                          <a:latin typeface="+mn-lt"/>
                          <a:ea typeface="+mn-ea"/>
                          <a:cs typeface="+mn-cs"/>
                        </a:rPr>
                        <a:t>(%) </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40.7</a:t>
                      </a:r>
                      <a:endParaRPr lang="en-ZA" sz="1050" b="0" i="0" u="none" strike="noStrike">
                        <a:effectLst/>
                        <a:latin typeface="+mj-lt"/>
                      </a:endParaRPr>
                    </a:p>
                  </a:txBody>
                  <a:tcPr marL="0" marR="0" marT="0" marB="0" anchor="ctr"/>
                </a:tc>
                <a:tc>
                  <a:txBody>
                    <a:bodyPr/>
                    <a:lstStyle/>
                    <a:p>
                      <a:pPr algn="ctr" fontAlgn="ctr"/>
                      <a:r>
                        <a:rPr lang="en-ZA" sz="1050" u="none" strike="noStrike" dirty="0">
                          <a:effectLst/>
                          <a:latin typeface="+mj-lt"/>
                        </a:rPr>
                        <a:t>39.4</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34.5</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41.4</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39.8</a:t>
                      </a:r>
                      <a:endParaRPr lang="en-ZA" sz="1050" b="0" i="0" u="none" strike="noStrike">
                        <a:effectLst/>
                        <a:latin typeface="+mj-lt"/>
                      </a:endParaRPr>
                    </a:p>
                  </a:txBody>
                  <a:tcPr marL="0" marR="0" marT="0" marB="0" anchor="ctr"/>
                </a:tc>
                <a:extLst>
                  <a:ext uri="{0D108BD9-81ED-4DB2-BD59-A6C34878D82A}">
                    <a16:rowId xmlns:a16="http://schemas.microsoft.com/office/drawing/2014/main" val="4139798296"/>
                  </a:ext>
                </a:extLst>
              </a:tr>
              <a:tr h="220886">
                <a:tc>
                  <a:txBody>
                    <a:bodyPr/>
                    <a:lstStyle/>
                    <a:p>
                      <a:pPr algn="l" fontAlgn="b"/>
                      <a:r>
                        <a:rPr lang="en-ZA" sz="1050" u="none" strike="noStrike" dirty="0">
                          <a:effectLst/>
                          <a:latin typeface="+mj-lt"/>
                        </a:rPr>
                        <a:t> Net trade debtor : revenue </a:t>
                      </a:r>
                      <a:r>
                        <a:rPr lang="en-ZA" sz="1050" u="none" strike="noStrike" kern="1200" dirty="0">
                          <a:solidFill>
                            <a:schemeClr val="dk1"/>
                          </a:solidFill>
                          <a:effectLst/>
                          <a:latin typeface="+mn-lt"/>
                          <a:ea typeface="+mn-ea"/>
                          <a:cs typeface="+mn-cs"/>
                        </a:rPr>
                        <a:t>(%) </a:t>
                      </a:r>
                      <a:endParaRPr lang="en-ZA" sz="105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50" u="none" strike="noStrike" dirty="0">
                          <a:effectLst/>
                          <a:latin typeface="+mj-lt"/>
                        </a:rPr>
                        <a:t>84,3 </a:t>
                      </a:r>
                      <a:endParaRPr lang="en-ZA" sz="105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50" u="none" strike="noStrike" dirty="0">
                          <a:effectLst/>
                          <a:latin typeface="+mj-lt"/>
                        </a:rPr>
                        <a:t>44,3 </a:t>
                      </a:r>
                      <a:endParaRPr lang="en-ZA" sz="105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50" u="none" strike="noStrike" dirty="0">
                          <a:effectLst/>
                          <a:latin typeface="+mj-lt"/>
                        </a:rPr>
                        <a:t>23,5 </a:t>
                      </a:r>
                      <a:endParaRPr lang="en-ZA" sz="105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50" u="none" strike="noStrike" dirty="0">
                          <a:effectLst/>
                          <a:latin typeface="+mj-lt"/>
                        </a:rPr>
                        <a:t>31,9 </a:t>
                      </a:r>
                      <a:endParaRPr lang="en-ZA" sz="105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50" u="none" strike="noStrike" dirty="0">
                          <a:effectLst/>
                          <a:latin typeface="+mj-lt"/>
                        </a:rPr>
                        <a:t>103,3 </a:t>
                      </a:r>
                      <a:endParaRPr lang="en-ZA" sz="1050" b="0" i="0" u="none" strike="noStrike" dirty="0">
                        <a:effectLst/>
                        <a:latin typeface="+mj-lt"/>
                      </a:endParaRPr>
                    </a:p>
                  </a:txBody>
                  <a:tcPr marL="0" marR="0" marT="0" marB="0" anchor="b">
                    <a:solidFill>
                      <a:schemeClr val="bg1">
                        <a:lumMod val="75000"/>
                      </a:schemeClr>
                    </a:solidFill>
                  </a:tcPr>
                </a:tc>
                <a:extLst>
                  <a:ext uri="{0D108BD9-81ED-4DB2-BD59-A6C34878D82A}">
                    <a16:rowId xmlns:a16="http://schemas.microsoft.com/office/drawing/2014/main" val="3771514218"/>
                  </a:ext>
                </a:extLst>
              </a:tr>
              <a:tr h="220886">
                <a:tc>
                  <a:txBody>
                    <a:bodyPr/>
                    <a:lstStyle/>
                    <a:p>
                      <a:pPr algn="l" fontAlgn="b"/>
                      <a:endParaRPr lang="en-ZA" sz="1000" b="0" i="0" u="none" strike="noStrike">
                        <a:effectLst/>
                        <a:latin typeface="+mj-lt"/>
                      </a:endParaRPr>
                    </a:p>
                  </a:txBody>
                  <a:tcPr marL="0" marR="0" marT="0" marB="0" anchor="b"/>
                </a:tc>
                <a:tc>
                  <a:txBody>
                    <a:bodyPr/>
                    <a:lstStyle/>
                    <a:p>
                      <a:pPr algn="ctr" fontAlgn="b"/>
                      <a:endParaRPr lang="en-ZA" sz="1000" b="0" i="0" u="none" strike="noStrike" dirty="0">
                        <a:effectLst/>
                        <a:latin typeface="+mj-lt"/>
                      </a:endParaRPr>
                    </a:p>
                  </a:txBody>
                  <a:tcPr marL="0" marR="0" marT="0" marB="0" anchor="b"/>
                </a:tc>
                <a:tc>
                  <a:txBody>
                    <a:bodyPr/>
                    <a:lstStyle/>
                    <a:p>
                      <a:pPr algn="ctr" fontAlgn="b"/>
                      <a:endParaRPr lang="en-ZA" sz="1000" b="0" i="0" u="none" strike="noStrike" dirty="0">
                        <a:effectLst/>
                        <a:latin typeface="+mj-lt"/>
                      </a:endParaRPr>
                    </a:p>
                  </a:txBody>
                  <a:tcPr marL="0" marR="0" marT="0" marB="0" anchor="b"/>
                </a:tc>
                <a:tc>
                  <a:txBody>
                    <a:bodyPr/>
                    <a:lstStyle/>
                    <a:p>
                      <a:pPr algn="ctr" fontAlgn="b"/>
                      <a:endParaRPr lang="en-ZA" sz="1000" b="0" i="0" u="none" strike="noStrike" dirty="0">
                        <a:effectLst/>
                        <a:latin typeface="+mj-lt"/>
                      </a:endParaRPr>
                    </a:p>
                  </a:txBody>
                  <a:tcPr marL="0" marR="0" marT="0" marB="0" anchor="b"/>
                </a:tc>
                <a:tc>
                  <a:txBody>
                    <a:bodyPr/>
                    <a:lstStyle/>
                    <a:p>
                      <a:pPr algn="ctr" fontAlgn="b"/>
                      <a:endParaRPr lang="en-ZA" sz="1000" b="0" i="0" u="none" strike="noStrike" dirty="0">
                        <a:effectLst/>
                        <a:latin typeface="+mj-lt"/>
                      </a:endParaRPr>
                    </a:p>
                  </a:txBody>
                  <a:tcPr marL="0" marR="0" marT="0" marB="0" anchor="b"/>
                </a:tc>
                <a:tc>
                  <a:txBody>
                    <a:bodyPr/>
                    <a:lstStyle/>
                    <a:p>
                      <a:pPr algn="ctr" fontAlgn="b"/>
                      <a:endParaRPr lang="en-ZA" sz="1000" b="0" i="0" u="none" strike="noStrike" dirty="0">
                        <a:effectLst/>
                        <a:latin typeface="+mj-lt"/>
                      </a:endParaRPr>
                    </a:p>
                  </a:txBody>
                  <a:tcPr marL="0" marR="0" marT="0" marB="0" anchor="b"/>
                </a:tc>
                <a:extLst>
                  <a:ext uri="{0D108BD9-81ED-4DB2-BD59-A6C34878D82A}">
                    <a16:rowId xmlns:a16="http://schemas.microsoft.com/office/drawing/2014/main" val="1507780056"/>
                  </a:ext>
                </a:extLst>
              </a:tr>
              <a:tr h="220886">
                <a:tc>
                  <a:txBody>
                    <a:bodyPr/>
                    <a:lstStyle/>
                    <a:p>
                      <a:pPr algn="l" fontAlgn="ctr"/>
                      <a:r>
                        <a:rPr lang="en-ZA" sz="1050" u="none" strike="noStrike" dirty="0">
                          <a:effectLst/>
                          <a:latin typeface="+mj-lt"/>
                        </a:rPr>
                        <a:t> Total debt </a:t>
                      </a:r>
                      <a:r>
                        <a:rPr lang="en-ZA" sz="1050" u="none" strike="noStrike" kern="1200" dirty="0">
                          <a:solidFill>
                            <a:schemeClr val="dk1"/>
                          </a:solidFill>
                          <a:effectLst/>
                          <a:latin typeface="+mn-lt"/>
                          <a:ea typeface="+mn-ea"/>
                          <a:cs typeface="+mn-cs"/>
                        </a:rPr>
                        <a:t>(KES)</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1 834,6</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0,0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3,2</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762,6</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0,0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2835145487"/>
                  </a:ext>
                </a:extLst>
              </a:tr>
              <a:tr h="220886">
                <a:tc>
                  <a:txBody>
                    <a:bodyPr/>
                    <a:lstStyle/>
                    <a:p>
                      <a:pPr algn="l" fontAlgn="ctr"/>
                      <a:r>
                        <a:rPr lang="en-ZA" sz="1050" u="none" strike="noStrike" dirty="0">
                          <a:effectLst/>
                          <a:latin typeface="+mj-lt"/>
                        </a:rPr>
                        <a:t> Cash </a:t>
                      </a:r>
                      <a:r>
                        <a:rPr lang="en-ZA" sz="1050" u="none" strike="noStrike" kern="1200" dirty="0">
                          <a:solidFill>
                            <a:schemeClr val="dk1"/>
                          </a:solidFill>
                          <a:effectLst/>
                          <a:latin typeface="+mn-lt"/>
                          <a:ea typeface="+mn-ea"/>
                          <a:cs typeface="+mn-cs"/>
                        </a:rPr>
                        <a:t>(KES)</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133,8</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18,2</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5,9</a:t>
                      </a:r>
                      <a:endParaRPr lang="en-ZA" sz="1050" b="0" i="0" u="none" strike="noStrike">
                        <a:effectLst/>
                        <a:latin typeface="+mj-lt"/>
                      </a:endParaRPr>
                    </a:p>
                  </a:txBody>
                  <a:tcPr marL="0" marR="0" marT="0" marB="0" anchor="ctr"/>
                </a:tc>
                <a:tc>
                  <a:txBody>
                    <a:bodyPr/>
                    <a:lstStyle/>
                    <a:p>
                      <a:pPr algn="ctr" fontAlgn="ctr"/>
                      <a:r>
                        <a:rPr lang="en-ZA" sz="1050" u="none" strike="noStrike" dirty="0">
                          <a:effectLst/>
                          <a:latin typeface="+mj-lt"/>
                        </a:rPr>
                        <a:t>134,8</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3,2</a:t>
                      </a:r>
                      <a:endParaRPr lang="en-ZA" sz="1050" b="0" i="0" u="none" strike="noStrike" dirty="0">
                        <a:effectLst/>
                        <a:latin typeface="+mj-lt"/>
                      </a:endParaRPr>
                    </a:p>
                  </a:txBody>
                  <a:tcPr marL="0" marR="0" marT="0" marB="0" anchor="ctr"/>
                </a:tc>
                <a:extLst>
                  <a:ext uri="{0D108BD9-81ED-4DB2-BD59-A6C34878D82A}">
                    <a16:rowId xmlns:a16="http://schemas.microsoft.com/office/drawing/2014/main" val="1357183753"/>
                  </a:ext>
                </a:extLst>
              </a:tr>
              <a:tr h="220886">
                <a:tc>
                  <a:txBody>
                    <a:bodyPr/>
                    <a:lstStyle/>
                    <a:p>
                      <a:pPr algn="l" fontAlgn="ctr"/>
                      <a:r>
                        <a:rPr lang="en-ZA" sz="1050" u="none" strike="noStrike" dirty="0">
                          <a:effectLst/>
                          <a:latin typeface="+mj-lt"/>
                        </a:rPr>
                        <a:t> Net debt: EBITDA </a:t>
                      </a:r>
                      <a:r>
                        <a:rPr lang="en-ZA" sz="1050" u="none" strike="noStrike" kern="1200" dirty="0">
                          <a:solidFill>
                            <a:schemeClr val="dk1"/>
                          </a:solidFill>
                          <a:effectLst/>
                          <a:latin typeface="+mj-lt"/>
                          <a:ea typeface="+mn-ea"/>
                          <a:cs typeface="+mn-cs"/>
                        </a:rPr>
                        <a:t>(%) </a:t>
                      </a:r>
                    </a:p>
                  </a:txBody>
                  <a:tcPr marL="0" marR="0" marT="0" marB="0" anchor="ctr">
                    <a:solidFill>
                      <a:schemeClr val="bg1">
                        <a:lumMod val="75000"/>
                      </a:schemeClr>
                    </a:solidFill>
                  </a:tcPr>
                </a:tc>
                <a:tc>
                  <a:txBody>
                    <a:bodyPr/>
                    <a:lstStyle/>
                    <a:p>
                      <a:pPr algn="ctr" fontAlgn="ctr"/>
                      <a:r>
                        <a:rPr lang="en-ZA" sz="1050" u="none" strike="noStrike" dirty="0">
                          <a:effectLst/>
                          <a:latin typeface="+mj-lt"/>
                        </a:rPr>
                        <a:t>871,4</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a:effectLst/>
                          <a:latin typeface="+mj-lt"/>
                        </a:rPr>
                        <a:t>n.a </a:t>
                      </a:r>
                      <a:endParaRPr lang="en-ZA" sz="1050" b="0" i="0" u="none" strike="noStrike">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22,7</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555,5</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39,9</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2346270625"/>
                  </a:ext>
                </a:extLst>
              </a:tr>
              <a:tr h="220886">
                <a:tc>
                  <a:txBody>
                    <a:bodyPr/>
                    <a:lstStyle/>
                    <a:p>
                      <a:pPr algn="l" fontAlgn="ctr"/>
                      <a:r>
                        <a:rPr lang="en-ZA" sz="1050" u="none" strike="noStrike" dirty="0">
                          <a:effectLst/>
                          <a:latin typeface="+mj-lt"/>
                        </a:rPr>
                        <a:t> Net debt: Ave (%)</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940,0</a:t>
                      </a:r>
                      <a:endParaRPr lang="en-ZA" sz="1050" b="0" i="0" u="none" strike="noStrike" dirty="0">
                        <a:effectLst/>
                        <a:latin typeface="+mj-lt"/>
                      </a:endParaRPr>
                    </a:p>
                  </a:txBody>
                  <a:tcPr marL="0" marR="0" marT="0" marB="0" anchor="ctr"/>
                </a:tc>
                <a:tc>
                  <a:txBody>
                    <a:bodyPr/>
                    <a:lstStyle/>
                    <a:p>
                      <a:pPr algn="ctr" fontAlgn="ctr"/>
                      <a:r>
                        <a:rPr lang="en-ZA" sz="1050" u="none" strike="noStrike" dirty="0" err="1">
                          <a:effectLst/>
                          <a:latin typeface="+mj-lt"/>
                        </a:rPr>
                        <a:t>n.a</a:t>
                      </a:r>
                      <a:r>
                        <a:rPr lang="en-ZA" sz="1050" u="none" strike="noStrike" dirty="0">
                          <a:effectLst/>
                          <a:latin typeface="+mj-lt"/>
                        </a:rPr>
                        <a:t> </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43,4</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665,9</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50,3</a:t>
                      </a:r>
                      <a:endParaRPr lang="en-ZA" sz="1050" b="0" i="0" u="none" strike="noStrike">
                        <a:effectLst/>
                        <a:latin typeface="+mj-lt"/>
                      </a:endParaRPr>
                    </a:p>
                  </a:txBody>
                  <a:tcPr marL="0" marR="0" marT="0" marB="0" anchor="ctr"/>
                </a:tc>
                <a:extLst>
                  <a:ext uri="{0D108BD9-81ED-4DB2-BD59-A6C34878D82A}">
                    <a16:rowId xmlns:a16="http://schemas.microsoft.com/office/drawing/2014/main" val="2209336192"/>
                  </a:ext>
                </a:extLst>
              </a:tr>
              <a:tr h="220886">
                <a:tc>
                  <a:txBody>
                    <a:bodyPr/>
                    <a:lstStyle/>
                    <a:p>
                      <a:pPr algn="l" fontAlgn="b"/>
                      <a:r>
                        <a:rPr lang="en-ZA" sz="1000" u="none" strike="noStrike" dirty="0">
                          <a:effectLst/>
                          <a:latin typeface="+mj-lt"/>
                        </a:rPr>
                        <a:t> Net interest cover (X)</a:t>
                      </a:r>
                      <a:endParaRPr lang="en-ZA" sz="100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00" u="none" strike="noStrike" dirty="0">
                          <a:effectLst/>
                          <a:latin typeface="+mj-lt"/>
                        </a:rPr>
                        <a:t>              17,2 </a:t>
                      </a:r>
                      <a:endParaRPr lang="en-ZA" sz="1000" b="0" i="0" u="none" strike="noStrike" dirty="0">
                        <a:effectLst/>
                        <a:latin typeface="+mj-lt"/>
                      </a:endParaRPr>
                    </a:p>
                  </a:txBody>
                  <a:tcPr marL="0" marR="0" marT="0" marB="0" anchor="b">
                    <a:solidFill>
                      <a:schemeClr val="bg1">
                        <a:lumMod val="75000"/>
                      </a:schemeClr>
                    </a:solidFill>
                  </a:tcPr>
                </a:tc>
                <a:tc>
                  <a:txBody>
                    <a:bodyPr/>
                    <a:lstStyle/>
                    <a:p>
                      <a:pPr algn="ctr" fontAlgn="ctr"/>
                      <a:r>
                        <a:rPr lang="en-ZA" sz="1050" u="none" strike="noStrike" dirty="0" err="1">
                          <a:effectLst/>
                          <a:latin typeface="+mj-lt"/>
                        </a:rPr>
                        <a:t>n.a</a:t>
                      </a:r>
                      <a:r>
                        <a:rPr lang="en-ZA" sz="1050" u="none" strike="noStrike" dirty="0">
                          <a:effectLst/>
                          <a:latin typeface="+mj-lt"/>
                        </a:rPr>
                        <a:t> </a:t>
                      </a:r>
                      <a:endParaRPr lang="en-ZA" sz="1050" b="0" i="0" u="none" strike="noStrike" dirty="0">
                        <a:effectLst/>
                        <a:latin typeface="+mj-lt"/>
                      </a:endParaRPr>
                    </a:p>
                  </a:txBody>
                  <a:tcPr marL="0" marR="0" marT="0" marB="0" anchor="ctr">
                    <a:solidFill>
                      <a:schemeClr val="bg1">
                        <a:lumMod val="75000"/>
                      </a:schemeClr>
                    </a:solidFill>
                  </a:tcPr>
                </a:tc>
                <a:tc>
                  <a:txBody>
                    <a:bodyPr/>
                    <a:lstStyle/>
                    <a:p>
                      <a:pPr algn="ctr" fontAlgn="b"/>
                      <a:r>
                        <a:rPr lang="en-ZA" sz="1000" u="none" strike="noStrike" dirty="0">
                          <a:effectLst/>
                          <a:latin typeface="+mj-lt"/>
                        </a:rPr>
                        <a:t>13,7 </a:t>
                      </a:r>
                      <a:endParaRPr lang="en-ZA" sz="100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00" u="none" strike="noStrike" dirty="0">
                          <a:effectLst/>
                          <a:latin typeface="+mj-lt"/>
                        </a:rPr>
                        <a:t>-            5,6 </a:t>
                      </a:r>
                      <a:endParaRPr lang="en-ZA" sz="1000" b="0" i="0" u="none" strike="noStrike" dirty="0">
                        <a:effectLst/>
                        <a:latin typeface="+mj-lt"/>
                      </a:endParaRPr>
                    </a:p>
                  </a:txBody>
                  <a:tcPr marL="0" marR="0" marT="0" marB="0" anchor="b">
                    <a:solidFill>
                      <a:schemeClr val="bg1">
                        <a:lumMod val="75000"/>
                      </a:schemeClr>
                    </a:solidFill>
                  </a:tcPr>
                </a:tc>
                <a:tc>
                  <a:txBody>
                    <a:bodyPr/>
                    <a:lstStyle/>
                    <a:p>
                      <a:pPr algn="ctr" fontAlgn="b"/>
                      <a:r>
                        <a:rPr lang="en-ZA" sz="1000" u="none" strike="noStrike" dirty="0">
                          <a:effectLst/>
                          <a:latin typeface="+mj-lt"/>
                        </a:rPr>
                        <a:t> </a:t>
                      </a:r>
                      <a:r>
                        <a:rPr lang="en-ZA" sz="1000" u="none" strike="noStrike" dirty="0" err="1">
                          <a:effectLst/>
                          <a:latin typeface="+mj-lt"/>
                        </a:rPr>
                        <a:t>n.a</a:t>
                      </a:r>
                      <a:r>
                        <a:rPr lang="en-ZA" sz="1000" u="none" strike="noStrike" dirty="0">
                          <a:effectLst/>
                          <a:latin typeface="+mj-lt"/>
                        </a:rPr>
                        <a:t> </a:t>
                      </a:r>
                      <a:endParaRPr lang="en-ZA" sz="1000" b="0" i="0" u="none" strike="noStrike" dirty="0">
                        <a:effectLst/>
                        <a:latin typeface="+mj-lt"/>
                      </a:endParaRPr>
                    </a:p>
                  </a:txBody>
                  <a:tcPr marL="0" marR="0" marT="0" marB="0" anchor="b">
                    <a:solidFill>
                      <a:schemeClr val="bg1">
                        <a:lumMod val="75000"/>
                      </a:schemeClr>
                    </a:solidFill>
                  </a:tcPr>
                </a:tc>
                <a:extLst>
                  <a:ext uri="{0D108BD9-81ED-4DB2-BD59-A6C34878D82A}">
                    <a16:rowId xmlns:a16="http://schemas.microsoft.com/office/drawing/2014/main" val="4110808510"/>
                  </a:ext>
                </a:extLst>
              </a:tr>
              <a:tr h="251322">
                <a:tc>
                  <a:txBody>
                    <a:bodyPr/>
                    <a:lstStyle/>
                    <a:p>
                      <a:pPr algn="l" fontAlgn="ctr"/>
                      <a:r>
                        <a:rPr lang="en-ZA" sz="1050" u="none" strike="noStrike" dirty="0">
                          <a:effectLst/>
                          <a:latin typeface="+mj-lt"/>
                        </a:rPr>
                        <a:t> Net debt: Assets (%)</a:t>
                      </a:r>
                      <a:endParaRPr lang="en-ZA" sz="1050" b="0" i="0" u="none" strike="noStrike" dirty="0">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89,0</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n.a </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9,0</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76,2</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8,6</a:t>
                      </a:r>
                      <a:endParaRPr lang="en-ZA" sz="105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4039427866"/>
                  </a:ext>
                </a:extLst>
              </a:tr>
              <a:tr h="220886">
                <a:tc>
                  <a:txBody>
                    <a:bodyPr/>
                    <a:lstStyle/>
                    <a:p>
                      <a:pPr algn="l" fontAlgn="ctr"/>
                      <a:r>
                        <a:rPr lang="en-ZA" sz="1050" u="none" strike="noStrike" dirty="0">
                          <a:effectLst/>
                          <a:latin typeface="+mj-lt"/>
                        </a:rPr>
                        <a:t> </a:t>
                      </a:r>
                      <a:r>
                        <a:rPr lang="en-ZA" sz="1050" b="1" u="none" strike="noStrike" dirty="0">
                          <a:solidFill>
                            <a:schemeClr val="bg1"/>
                          </a:solidFill>
                          <a:effectLst/>
                          <a:latin typeface="+mj-lt"/>
                        </a:rPr>
                        <a:t>Operating metrics </a:t>
                      </a:r>
                      <a:endParaRPr lang="en-ZA"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b"/>
                      <a:endParaRPr lang="en-ZA" sz="1050" b="0" i="0" u="none" strike="noStrike" dirty="0">
                        <a:effectLst/>
                        <a:latin typeface="+mj-lt"/>
                      </a:endParaRPr>
                    </a:p>
                  </a:txBody>
                  <a:tcPr marL="0" marR="0" marT="0" marB="0" anchor="b">
                    <a:solidFill>
                      <a:srgbClr val="0A58B5"/>
                    </a:solidFill>
                  </a:tcPr>
                </a:tc>
                <a:tc>
                  <a:txBody>
                    <a:bodyPr/>
                    <a:lstStyle/>
                    <a:p>
                      <a:pPr algn="ctr" fontAlgn="b"/>
                      <a:endParaRPr lang="en-ZA" sz="1050" b="0" i="0" u="none" strike="noStrike">
                        <a:effectLst/>
                        <a:latin typeface="+mj-lt"/>
                      </a:endParaRPr>
                    </a:p>
                  </a:txBody>
                  <a:tcPr marL="0" marR="0" marT="0" marB="0" anchor="b">
                    <a:solidFill>
                      <a:srgbClr val="0A58B5"/>
                    </a:solidFill>
                  </a:tcPr>
                </a:tc>
                <a:tc>
                  <a:txBody>
                    <a:bodyPr/>
                    <a:lstStyle/>
                    <a:p>
                      <a:pPr algn="ctr" fontAlgn="b"/>
                      <a:endParaRPr lang="en-ZA" sz="1050" b="0" i="0" u="none" strike="noStrike">
                        <a:effectLst/>
                        <a:latin typeface="+mj-lt"/>
                      </a:endParaRPr>
                    </a:p>
                  </a:txBody>
                  <a:tcPr marL="0" marR="0" marT="0" marB="0" anchor="b">
                    <a:solidFill>
                      <a:srgbClr val="0A58B5"/>
                    </a:solidFill>
                  </a:tcPr>
                </a:tc>
                <a:tc>
                  <a:txBody>
                    <a:bodyPr/>
                    <a:lstStyle/>
                    <a:p>
                      <a:pPr algn="ctr" fontAlgn="b"/>
                      <a:endParaRPr lang="en-ZA" sz="1050" b="0" i="0" u="none" strike="noStrike">
                        <a:effectLst/>
                        <a:latin typeface="+mj-lt"/>
                      </a:endParaRPr>
                    </a:p>
                  </a:txBody>
                  <a:tcPr marL="0" marR="0" marT="0" marB="0" anchor="b">
                    <a:solidFill>
                      <a:srgbClr val="0A58B5"/>
                    </a:solidFill>
                  </a:tcPr>
                </a:tc>
                <a:tc>
                  <a:txBody>
                    <a:bodyPr/>
                    <a:lstStyle/>
                    <a:p>
                      <a:pPr algn="ctr" fontAlgn="b"/>
                      <a:endParaRPr lang="en-ZA" sz="1050" b="0" i="0" u="none" strike="noStrike" dirty="0">
                        <a:effectLst/>
                        <a:latin typeface="+mj-lt"/>
                      </a:endParaRPr>
                    </a:p>
                  </a:txBody>
                  <a:tcPr marL="0" marR="0" marT="0" marB="0" anchor="b">
                    <a:solidFill>
                      <a:srgbClr val="0A58B5"/>
                    </a:solidFill>
                  </a:tcPr>
                </a:tc>
                <a:extLst>
                  <a:ext uri="{0D108BD9-81ED-4DB2-BD59-A6C34878D82A}">
                    <a16:rowId xmlns:a16="http://schemas.microsoft.com/office/drawing/2014/main" val="3212348515"/>
                  </a:ext>
                </a:extLst>
              </a:tr>
              <a:tr h="220886">
                <a:tc>
                  <a:txBody>
                    <a:bodyPr/>
                    <a:lstStyle/>
                    <a:p>
                      <a:pPr algn="l" fontAlgn="ctr"/>
                      <a:r>
                        <a:rPr lang="en-ZA" sz="1050" u="none" strike="noStrike" dirty="0">
                          <a:effectLst/>
                          <a:latin typeface="+mj-lt"/>
                        </a:rPr>
                        <a:t> Water coverage (% of pop)</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74,0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97,0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66,0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93,0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87,0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1359586415"/>
                  </a:ext>
                </a:extLst>
              </a:tr>
              <a:tr h="220886">
                <a:tc>
                  <a:txBody>
                    <a:bodyPr/>
                    <a:lstStyle/>
                    <a:p>
                      <a:pPr algn="l" fontAlgn="ctr"/>
                      <a:r>
                        <a:rPr lang="en-ZA" sz="1050" u="none" strike="noStrike" dirty="0">
                          <a:effectLst/>
                          <a:latin typeface="+mj-lt"/>
                        </a:rPr>
                        <a:t> Sewerage coverage (%of pop)</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0,0</a:t>
                      </a:r>
                      <a:endParaRPr lang="en-ZA" sz="1050" b="0" i="0" u="none" strike="noStrike">
                        <a:effectLst/>
                        <a:latin typeface="+mj-lt"/>
                      </a:endParaRPr>
                    </a:p>
                  </a:txBody>
                  <a:tcPr marL="0" marR="0" marT="0" marB="0" anchor="ctr"/>
                </a:tc>
                <a:tc>
                  <a:txBody>
                    <a:bodyPr/>
                    <a:lstStyle/>
                    <a:p>
                      <a:pPr algn="ctr" fontAlgn="ctr"/>
                      <a:r>
                        <a:rPr lang="en-ZA" sz="1050" u="none" strike="noStrike" dirty="0">
                          <a:effectLst/>
                          <a:latin typeface="+mj-lt"/>
                        </a:rPr>
                        <a:t>0,0</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18,0</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25,0</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20,0</a:t>
                      </a:r>
                      <a:endParaRPr lang="en-ZA" sz="1050" b="0" i="0" u="none" strike="noStrike">
                        <a:effectLst/>
                        <a:latin typeface="+mj-lt"/>
                      </a:endParaRPr>
                    </a:p>
                  </a:txBody>
                  <a:tcPr marL="0" marR="0" marT="0" marB="0" anchor="ctr"/>
                </a:tc>
                <a:extLst>
                  <a:ext uri="{0D108BD9-81ED-4DB2-BD59-A6C34878D82A}">
                    <a16:rowId xmlns:a16="http://schemas.microsoft.com/office/drawing/2014/main" val="925911168"/>
                  </a:ext>
                </a:extLst>
              </a:tr>
              <a:tr h="220886">
                <a:tc>
                  <a:txBody>
                    <a:bodyPr/>
                    <a:lstStyle/>
                    <a:p>
                      <a:pPr algn="l" fontAlgn="ctr"/>
                      <a:r>
                        <a:rPr lang="en-ZA" sz="1050" u="none" strike="noStrike" dirty="0">
                          <a:effectLst/>
                          <a:latin typeface="+mj-lt"/>
                        </a:rPr>
                        <a:t> NRW (%)</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43,0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31,0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41,0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18,0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tc>
                  <a:txBody>
                    <a:bodyPr/>
                    <a:lstStyle/>
                    <a:p>
                      <a:pPr algn="ctr" fontAlgn="ctr"/>
                      <a:r>
                        <a:rPr lang="en-ZA" sz="1050" u="none" strike="noStrike" dirty="0">
                          <a:effectLst/>
                          <a:latin typeface="+mj-lt"/>
                        </a:rPr>
                        <a:t>38,0</a:t>
                      </a:r>
                      <a:endParaRPr lang="en-ZA" sz="1050" b="0" i="0" u="none" strike="noStrike" dirty="0">
                        <a:solidFill>
                          <a:srgbClr val="000000"/>
                        </a:solidFill>
                        <a:effectLst/>
                        <a:latin typeface="+mj-lt"/>
                      </a:endParaRPr>
                    </a:p>
                  </a:txBody>
                  <a:tcPr marL="0" marR="0" marT="0" marB="0" anchor="ctr">
                    <a:solidFill>
                      <a:schemeClr val="bg1">
                        <a:lumMod val="75000"/>
                      </a:schemeClr>
                    </a:solidFill>
                  </a:tcPr>
                </a:tc>
                <a:extLst>
                  <a:ext uri="{0D108BD9-81ED-4DB2-BD59-A6C34878D82A}">
                    <a16:rowId xmlns:a16="http://schemas.microsoft.com/office/drawing/2014/main" val="3826218985"/>
                  </a:ext>
                </a:extLst>
              </a:tr>
              <a:tr h="220886">
                <a:tc>
                  <a:txBody>
                    <a:bodyPr/>
                    <a:lstStyle/>
                    <a:p>
                      <a:pPr algn="l" fontAlgn="ctr"/>
                      <a:r>
                        <a:rPr lang="en-ZA" sz="1050" u="none" strike="noStrike" dirty="0">
                          <a:effectLst/>
                          <a:latin typeface="+mj-lt"/>
                        </a:rPr>
                        <a:t> AG outcome </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 Adverse </a:t>
                      </a:r>
                      <a:endParaRPr lang="en-ZA" sz="1050" b="0" i="0" u="none" strike="noStrike" dirty="0">
                        <a:effectLst/>
                        <a:latin typeface="+mj-lt"/>
                      </a:endParaRPr>
                    </a:p>
                  </a:txBody>
                  <a:tcPr marL="0" marR="0" marT="0" marB="0" anchor="ctr"/>
                </a:tc>
                <a:tc>
                  <a:txBody>
                    <a:bodyPr/>
                    <a:lstStyle/>
                    <a:p>
                      <a:pPr algn="ctr" fontAlgn="ctr"/>
                      <a:r>
                        <a:rPr lang="en-ZA" sz="1050" u="none" strike="noStrike" dirty="0">
                          <a:effectLst/>
                          <a:latin typeface="+mj-lt"/>
                        </a:rPr>
                        <a:t> Qualified opinion </a:t>
                      </a:r>
                      <a:endParaRPr lang="en-ZA" sz="1050" b="0" i="0" u="none" strike="noStrike" dirty="0">
                        <a:effectLst/>
                        <a:latin typeface="+mj-lt"/>
                      </a:endParaRPr>
                    </a:p>
                  </a:txBody>
                  <a:tcPr marL="0" marR="0" marT="0" marB="0" anchor="ctr"/>
                </a:tc>
                <a:tc>
                  <a:txBody>
                    <a:bodyPr/>
                    <a:lstStyle/>
                    <a:p>
                      <a:pPr algn="ctr" fontAlgn="ctr"/>
                      <a:r>
                        <a:rPr lang="en-ZA" sz="1050" u="none" strike="noStrike">
                          <a:effectLst/>
                          <a:latin typeface="+mj-lt"/>
                        </a:rPr>
                        <a:t> Qualified </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 Qualified opinion </a:t>
                      </a:r>
                      <a:endParaRPr lang="en-ZA" sz="1050" b="0" i="0" u="none" strike="noStrike">
                        <a:effectLst/>
                        <a:latin typeface="+mj-lt"/>
                      </a:endParaRPr>
                    </a:p>
                  </a:txBody>
                  <a:tcPr marL="0" marR="0" marT="0" marB="0" anchor="ctr"/>
                </a:tc>
                <a:tc>
                  <a:txBody>
                    <a:bodyPr/>
                    <a:lstStyle/>
                    <a:p>
                      <a:pPr algn="ctr" fontAlgn="ctr"/>
                      <a:r>
                        <a:rPr lang="en-ZA" sz="1050" u="none" strike="noStrike">
                          <a:effectLst/>
                          <a:latin typeface="+mj-lt"/>
                        </a:rPr>
                        <a:t> Qualified opinion </a:t>
                      </a:r>
                      <a:endParaRPr lang="en-ZA" sz="1050" b="0" i="0" u="none" strike="noStrike">
                        <a:effectLst/>
                        <a:latin typeface="+mj-lt"/>
                      </a:endParaRPr>
                    </a:p>
                  </a:txBody>
                  <a:tcPr marL="0" marR="0" marT="0" marB="0" anchor="ctr"/>
                </a:tc>
                <a:extLst>
                  <a:ext uri="{0D108BD9-81ED-4DB2-BD59-A6C34878D82A}">
                    <a16:rowId xmlns:a16="http://schemas.microsoft.com/office/drawing/2014/main" val="2936677224"/>
                  </a:ext>
                </a:extLst>
              </a:tr>
              <a:tr h="220886">
                <a:tc>
                  <a:txBody>
                    <a:bodyPr/>
                    <a:lstStyle/>
                    <a:p>
                      <a:pPr algn="l" fontAlgn="ctr"/>
                      <a:r>
                        <a:rPr lang="en-ZA" sz="1050" u="none" strike="noStrike" dirty="0">
                          <a:effectLst/>
                          <a:latin typeface="+mj-lt"/>
                        </a:rPr>
                        <a:t> </a:t>
                      </a:r>
                      <a:endParaRPr lang="en-ZA" sz="1050" b="0" i="0" u="none" strike="noStrike" dirty="0">
                        <a:solidFill>
                          <a:srgbClr val="000000"/>
                        </a:solidFill>
                        <a:effectLst/>
                        <a:latin typeface="+mj-lt"/>
                      </a:endParaRPr>
                    </a:p>
                  </a:txBody>
                  <a:tcPr marL="0" marR="0" marT="0" marB="0" anchor="ctr"/>
                </a:tc>
                <a:tc>
                  <a:txBody>
                    <a:bodyPr/>
                    <a:lstStyle/>
                    <a:p>
                      <a:pPr algn="ctr" fontAlgn="ctr"/>
                      <a:r>
                        <a:rPr lang="en-ZA" sz="1050" u="none" strike="noStrike" dirty="0">
                          <a:effectLst/>
                          <a:latin typeface="+mj-lt"/>
                        </a:rPr>
                        <a:t> </a:t>
                      </a:r>
                      <a:endParaRPr lang="en-ZA" sz="1050" b="0" i="0" u="none" strike="noStrike" dirty="0">
                        <a:solidFill>
                          <a:srgbClr val="000000"/>
                        </a:solidFill>
                        <a:effectLst/>
                        <a:latin typeface="+mj-lt"/>
                      </a:endParaRPr>
                    </a:p>
                  </a:txBody>
                  <a:tcPr marL="0" marR="0" marT="0" marB="0" anchor="ctr"/>
                </a:tc>
                <a:tc>
                  <a:txBody>
                    <a:bodyPr/>
                    <a:lstStyle/>
                    <a:p>
                      <a:pPr algn="ctr" fontAlgn="ctr"/>
                      <a:r>
                        <a:rPr lang="en-ZA" sz="1050" u="none" strike="noStrike" dirty="0">
                          <a:effectLst/>
                          <a:latin typeface="+mj-lt"/>
                        </a:rPr>
                        <a:t> </a:t>
                      </a:r>
                      <a:endParaRPr lang="en-ZA" sz="1050" b="0" i="0" u="none" strike="noStrike" dirty="0">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 </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a:effectLst/>
                          <a:latin typeface="+mj-lt"/>
                        </a:rPr>
                        <a:t> </a:t>
                      </a:r>
                      <a:endParaRPr lang="en-ZA" sz="1050" b="0" i="0" u="none" strike="noStrike">
                        <a:solidFill>
                          <a:srgbClr val="000000"/>
                        </a:solidFill>
                        <a:effectLst/>
                        <a:latin typeface="+mj-lt"/>
                      </a:endParaRPr>
                    </a:p>
                  </a:txBody>
                  <a:tcPr marL="0" marR="0" marT="0" marB="0" anchor="ctr"/>
                </a:tc>
                <a:tc>
                  <a:txBody>
                    <a:bodyPr/>
                    <a:lstStyle/>
                    <a:p>
                      <a:pPr algn="ctr" fontAlgn="ctr"/>
                      <a:r>
                        <a:rPr lang="en-ZA" sz="1050" u="none" strike="noStrike" dirty="0">
                          <a:effectLst/>
                          <a:latin typeface="+mj-lt"/>
                        </a:rPr>
                        <a:t> </a:t>
                      </a:r>
                      <a:endParaRPr lang="en-ZA" sz="105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592234327"/>
                  </a:ext>
                </a:extLst>
              </a:tr>
              <a:tr h="220886">
                <a:tc>
                  <a:txBody>
                    <a:bodyPr/>
                    <a:lstStyle/>
                    <a:p>
                      <a:pPr algn="l" fontAlgn="ctr"/>
                      <a:r>
                        <a:rPr lang="en-ZA" sz="1050" b="1" u="none" strike="noStrike" dirty="0">
                          <a:solidFill>
                            <a:schemeClr val="bg1"/>
                          </a:solidFill>
                          <a:effectLst/>
                          <a:latin typeface="+mj-lt"/>
                        </a:rPr>
                        <a:t> Rating outcome </a:t>
                      </a:r>
                      <a:endParaRPr lang="en-ZA"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ctr"/>
                      <a:r>
                        <a:rPr lang="en-GB" sz="1050" b="1" u="none" strike="noStrike" dirty="0">
                          <a:solidFill>
                            <a:schemeClr val="bg1"/>
                          </a:solidFill>
                          <a:effectLst/>
                          <a:latin typeface="+mj-lt"/>
                        </a:rPr>
                        <a:t> BBB(KE) / BBB-(KE) </a:t>
                      </a:r>
                      <a:endParaRPr lang="en-GB"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ctr"/>
                      <a:r>
                        <a:rPr lang="en-GB" sz="1050" b="1" u="none" strike="noStrike" dirty="0">
                          <a:solidFill>
                            <a:schemeClr val="bg1"/>
                          </a:solidFill>
                          <a:effectLst/>
                          <a:latin typeface="+mj-lt"/>
                        </a:rPr>
                        <a:t> A(KE) / BBB+(KE) </a:t>
                      </a:r>
                      <a:endParaRPr lang="en-GB"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ctr"/>
                      <a:r>
                        <a:rPr lang="en-GB" sz="1050" b="1" u="none" strike="noStrike" dirty="0">
                          <a:solidFill>
                            <a:schemeClr val="bg1"/>
                          </a:solidFill>
                          <a:effectLst/>
                          <a:latin typeface="+mj-lt"/>
                        </a:rPr>
                        <a:t> BBB+(KE) / BBB(KE) </a:t>
                      </a:r>
                      <a:endParaRPr lang="en-GB"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ctr"/>
                      <a:r>
                        <a:rPr lang="en-GB" sz="1050" b="1" u="none" strike="noStrike" dirty="0">
                          <a:solidFill>
                            <a:schemeClr val="bg1"/>
                          </a:solidFill>
                          <a:effectLst/>
                          <a:latin typeface="+mj-lt"/>
                        </a:rPr>
                        <a:t> A(KE) / A-(KE) </a:t>
                      </a:r>
                      <a:endParaRPr lang="en-GB" sz="1050" b="1" i="0" u="none" strike="noStrike" dirty="0">
                        <a:solidFill>
                          <a:schemeClr val="bg1"/>
                        </a:solidFill>
                        <a:effectLst/>
                        <a:latin typeface="+mj-lt"/>
                      </a:endParaRPr>
                    </a:p>
                  </a:txBody>
                  <a:tcPr marL="0" marR="0" marT="0" marB="0" anchor="ctr">
                    <a:solidFill>
                      <a:srgbClr val="0A58B5"/>
                    </a:solidFill>
                  </a:tcPr>
                </a:tc>
                <a:tc>
                  <a:txBody>
                    <a:bodyPr/>
                    <a:lstStyle/>
                    <a:p>
                      <a:pPr algn="ctr" fontAlgn="ctr"/>
                      <a:r>
                        <a:rPr lang="en-GB" sz="1050" b="1" u="none" strike="noStrike" dirty="0">
                          <a:solidFill>
                            <a:schemeClr val="bg1"/>
                          </a:solidFill>
                          <a:effectLst/>
                          <a:latin typeface="+mj-lt"/>
                        </a:rPr>
                        <a:t> BBB(KE) / BBB-(KE) </a:t>
                      </a:r>
                      <a:endParaRPr lang="en-GB" sz="1050" b="1" i="0" u="none" strike="noStrike" dirty="0">
                        <a:solidFill>
                          <a:schemeClr val="bg1"/>
                        </a:solidFill>
                        <a:effectLst/>
                        <a:latin typeface="+mj-lt"/>
                      </a:endParaRPr>
                    </a:p>
                  </a:txBody>
                  <a:tcPr marL="0" marR="0" marT="0" marB="0" anchor="ctr">
                    <a:solidFill>
                      <a:srgbClr val="0A58B5"/>
                    </a:solidFill>
                  </a:tcPr>
                </a:tc>
                <a:extLst>
                  <a:ext uri="{0D108BD9-81ED-4DB2-BD59-A6C34878D82A}">
                    <a16:rowId xmlns:a16="http://schemas.microsoft.com/office/drawing/2014/main" val="3098842419"/>
                  </a:ext>
                </a:extLst>
              </a:tr>
            </a:tbl>
          </a:graphicData>
        </a:graphic>
      </p:graphicFrame>
    </p:spTree>
    <p:extLst>
      <p:ext uri="{BB962C8B-B14F-4D97-AF65-F5344CB8AC3E}">
        <p14:creationId xmlns:p14="http://schemas.microsoft.com/office/powerpoint/2010/main" val="315566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ADC6-0899-44B0-A266-5C7E22F13B6B}"/>
              </a:ext>
            </a:extLst>
          </p:cNvPr>
          <p:cNvSpPr>
            <a:spLocks noGrp="1"/>
          </p:cNvSpPr>
          <p:nvPr>
            <p:ph type="title"/>
          </p:nvPr>
        </p:nvSpPr>
        <p:spPr>
          <a:xfrm>
            <a:off x="838200" y="534810"/>
            <a:ext cx="10515600" cy="432043"/>
          </a:xfrm>
        </p:spPr>
        <p:txBody>
          <a:bodyPr>
            <a:noAutofit/>
          </a:bodyPr>
          <a:lstStyle/>
          <a:p>
            <a:r>
              <a:rPr lang="en-GB" sz="3200" dirty="0"/>
              <a:t>Credit rating comparisons: </a:t>
            </a:r>
            <a:br>
              <a:rPr lang="en-GB" sz="3200" dirty="0"/>
            </a:br>
            <a:r>
              <a:rPr lang="en-GB" sz="3200" dirty="0"/>
              <a:t>National Water and  Sewerage Company Uganda</a:t>
            </a:r>
          </a:p>
        </p:txBody>
      </p:sp>
      <p:sp>
        <p:nvSpPr>
          <p:cNvPr id="3" name="Content Placeholder 2">
            <a:extLst>
              <a:ext uri="{FF2B5EF4-FFF2-40B4-BE49-F238E27FC236}">
                <a16:creationId xmlns:a16="http://schemas.microsoft.com/office/drawing/2014/main" id="{52D791D6-4250-49B3-9D2A-1393804E71B8}"/>
              </a:ext>
            </a:extLst>
          </p:cNvPr>
          <p:cNvSpPr>
            <a:spLocks noGrp="1"/>
          </p:cNvSpPr>
          <p:nvPr>
            <p:ph idx="1"/>
          </p:nvPr>
        </p:nvSpPr>
        <p:spPr>
          <a:xfrm>
            <a:off x="838200" y="1102518"/>
            <a:ext cx="10515600" cy="4652963"/>
          </a:xfrm>
        </p:spPr>
        <p:txBody>
          <a:bodyPr>
            <a:normAutofit fontScale="77500" lnSpcReduction="20000"/>
          </a:bodyPr>
          <a:lstStyle/>
          <a:p>
            <a:r>
              <a:rPr lang="en-US" sz="2200" dirty="0">
                <a:solidFill>
                  <a:srgbClr val="0A58B5"/>
                </a:solidFill>
              </a:rPr>
              <a:t>Operations</a:t>
            </a:r>
          </a:p>
          <a:p>
            <a:r>
              <a:rPr lang="en-US" sz="2200" dirty="0"/>
              <a:t>Connections rose by 40% between FY13 to FY18 </a:t>
            </a:r>
          </a:p>
          <a:p>
            <a:r>
              <a:rPr lang="en-US" sz="2200" dirty="0"/>
              <a:t>Water production increase by 50%. </a:t>
            </a:r>
          </a:p>
          <a:p>
            <a:r>
              <a:rPr lang="en-US" sz="2200" dirty="0"/>
              <a:t>NRW decreased from 60% in 1998 to 31% at FY18, (further reduction are hampered by the aging infrastructure and faulty meters in Kampala) </a:t>
            </a:r>
          </a:p>
          <a:p>
            <a:r>
              <a:rPr lang="en-US" sz="2200" dirty="0">
                <a:solidFill>
                  <a:srgbClr val="0A58B5"/>
                </a:solidFill>
              </a:rPr>
              <a:t>Financial</a:t>
            </a:r>
          </a:p>
          <a:p>
            <a:r>
              <a:rPr lang="en-US" sz="2200" dirty="0"/>
              <a:t>Efficient and sustainable tariff structure – covers the rising unit production cost</a:t>
            </a:r>
          </a:p>
          <a:p>
            <a:r>
              <a:rPr lang="en-US" sz="2200" dirty="0"/>
              <a:t>positive margin between the average tariff charged and the costs per unit has ensured ongoing financial profitability </a:t>
            </a:r>
          </a:p>
          <a:p>
            <a:r>
              <a:rPr lang="en-US" sz="2200" dirty="0"/>
              <a:t>Det utilization limited so significant capital raising capacity</a:t>
            </a:r>
          </a:p>
          <a:p>
            <a:r>
              <a:rPr lang="en-US" sz="2200" dirty="0"/>
              <a:t>NWSC enjoys substantial access to grant funding from a wide range of development institutions and donors</a:t>
            </a:r>
          </a:p>
          <a:p>
            <a:r>
              <a:rPr lang="en-US" sz="2200" dirty="0"/>
              <a:t>Demonstrated strong ability to bring large capex projects to fruition</a:t>
            </a:r>
          </a:p>
          <a:p>
            <a:endParaRPr lang="en-US" dirty="0"/>
          </a:p>
          <a:p>
            <a:endParaRPr lang="en-US" sz="1100" dirty="0"/>
          </a:p>
          <a:p>
            <a:endParaRPr lang="en-GB" dirty="0"/>
          </a:p>
        </p:txBody>
      </p:sp>
    </p:spTree>
    <p:extLst>
      <p:ext uri="{BB962C8B-B14F-4D97-AF65-F5344CB8AC3E}">
        <p14:creationId xmlns:p14="http://schemas.microsoft.com/office/powerpoint/2010/main" val="398679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ADC6-0899-44B0-A266-5C7E22F13B6B}"/>
              </a:ext>
            </a:extLst>
          </p:cNvPr>
          <p:cNvSpPr>
            <a:spLocks noGrp="1"/>
          </p:cNvSpPr>
          <p:nvPr>
            <p:ph type="title"/>
          </p:nvPr>
        </p:nvSpPr>
        <p:spPr>
          <a:xfrm>
            <a:off x="838200" y="165833"/>
            <a:ext cx="10515600" cy="725121"/>
          </a:xfrm>
        </p:spPr>
        <p:txBody>
          <a:bodyPr>
            <a:normAutofit/>
          </a:bodyPr>
          <a:lstStyle/>
          <a:p>
            <a:r>
              <a:rPr lang="en-GB" sz="3200" dirty="0"/>
              <a:t>Credit rating comparisons: Typical challenges</a:t>
            </a:r>
          </a:p>
        </p:txBody>
      </p:sp>
      <p:sp>
        <p:nvSpPr>
          <p:cNvPr id="3" name="Content Placeholder 2">
            <a:extLst>
              <a:ext uri="{FF2B5EF4-FFF2-40B4-BE49-F238E27FC236}">
                <a16:creationId xmlns:a16="http://schemas.microsoft.com/office/drawing/2014/main" id="{52D791D6-4250-49B3-9D2A-1393804E71B8}"/>
              </a:ext>
            </a:extLst>
          </p:cNvPr>
          <p:cNvSpPr>
            <a:spLocks noGrp="1"/>
          </p:cNvSpPr>
          <p:nvPr>
            <p:ph idx="1"/>
          </p:nvPr>
        </p:nvSpPr>
        <p:spPr>
          <a:xfrm>
            <a:off x="838200" y="1207478"/>
            <a:ext cx="10515600" cy="4969486"/>
          </a:xfrm>
        </p:spPr>
        <p:txBody>
          <a:bodyPr>
            <a:normAutofit lnSpcReduction="10000"/>
          </a:bodyPr>
          <a:lstStyle/>
          <a:p>
            <a:r>
              <a:rPr lang="en-US" sz="2100" dirty="0"/>
              <a:t>Substantial investment needed which requires capacity at all levels</a:t>
            </a:r>
          </a:p>
          <a:p>
            <a:r>
              <a:rPr lang="en-US" sz="2100" dirty="0"/>
              <a:t>Old infrastructure impacts operating performance</a:t>
            </a:r>
          </a:p>
          <a:p>
            <a:r>
              <a:rPr lang="en-US" sz="2100" dirty="0"/>
              <a:t>Many investment decisions are being taken at the political level without necessary input from the Authority </a:t>
            </a:r>
          </a:p>
          <a:p>
            <a:r>
              <a:rPr lang="en-US" sz="2100" dirty="0"/>
              <a:t>Too many parties with conflicting advise creates policy paralysis</a:t>
            </a:r>
          </a:p>
          <a:p>
            <a:r>
              <a:rPr lang="en-US" sz="2100" dirty="0"/>
              <a:t>Vested interests impact all levels of service provisions</a:t>
            </a:r>
          </a:p>
          <a:p>
            <a:r>
              <a:rPr lang="en-US" sz="2100" dirty="0"/>
              <a:t>Legislation is often prohibitive of efficient capital restructuring</a:t>
            </a:r>
          </a:p>
          <a:p>
            <a:endParaRPr lang="en-US" sz="2100" dirty="0">
              <a:solidFill>
                <a:srgbClr val="FF0000"/>
              </a:solidFill>
            </a:endParaRPr>
          </a:p>
          <a:p>
            <a:pPr marL="0" indent="0">
              <a:buNone/>
            </a:pPr>
            <a:r>
              <a:rPr lang="en-US" sz="2100" dirty="0">
                <a:solidFill>
                  <a:srgbClr val="0A58B5"/>
                </a:solidFill>
              </a:rPr>
              <a:t>Key strengths in developing economies</a:t>
            </a:r>
          </a:p>
          <a:p>
            <a:r>
              <a:rPr lang="en-US" sz="2100" dirty="0"/>
              <a:t>Substantial debt raising capacity</a:t>
            </a:r>
          </a:p>
          <a:p>
            <a:r>
              <a:rPr lang="en-US" sz="2100" dirty="0"/>
              <a:t>Hungry capital markets</a:t>
            </a:r>
          </a:p>
          <a:p>
            <a:endParaRPr lang="en-GB" dirty="0"/>
          </a:p>
        </p:txBody>
      </p:sp>
    </p:spTree>
    <p:extLst>
      <p:ext uri="{BB962C8B-B14F-4D97-AF65-F5344CB8AC3E}">
        <p14:creationId xmlns:p14="http://schemas.microsoft.com/office/powerpoint/2010/main" val="318116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16D4-84B5-4DB1-A265-BF32A32E0CE8}"/>
              </a:ext>
            </a:extLst>
          </p:cNvPr>
          <p:cNvSpPr>
            <a:spLocks noGrp="1"/>
          </p:cNvSpPr>
          <p:nvPr>
            <p:ph type="title"/>
          </p:nvPr>
        </p:nvSpPr>
        <p:spPr/>
        <p:txBody>
          <a:bodyPr/>
          <a:lstStyle/>
          <a:p>
            <a:r>
              <a:rPr lang="en-GB" dirty="0"/>
              <a:t>Financial instruments and their dependence on creditworthiness</a:t>
            </a:r>
          </a:p>
        </p:txBody>
      </p:sp>
      <p:pic>
        <p:nvPicPr>
          <p:cNvPr id="4" name="Content Placeholder 4" descr="A close up of text on a white background&#10;&#10;Description automatically generated">
            <a:extLst>
              <a:ext uri="{FF2B5EF4-FFF2-40B4-BE49-F238E27FC236}">
                <a16:creationId xmlns:a16="http://schemas.microsoft.com/office/drawing/2014/main" id="{CB55CA58-F0C3-4A55-A73F-597DABF6E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6368" y="1828800"/>
            <a:ext cx="3626115" cy="4351338"/>
          </a:xfrm>
        </p:spPr>
      </p:pic>
    </p:spTree>
    <p:extLst>
      <p:ext uri="{BB962C8B-B14F-4D97-AF65-F5344CB8AC3E}">
        <p14:creationId xmlns:p14="http://schemas.microsoft.com/office/powerpoint/2010/main" val="366831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1B08-D1F6-48D8-ADFE-CDF6F6D7BCF1}"/>
              </a:ext>
            </a:extLst>
          </p:cNvPr>
          <p:cNvSpPr>
            <a:spLocks noGrp="1"/>
          </p:cNvSpPr>
          <p:nvPr>
            <p:ph type="title"/>
          </p:nvPr>
        </p:nvSpPr>
        <p:spPr/>
        <p:txBody>
          <a:bodyPr/>
          <a:lstStyle/>
          <a:p>
            <a:r>
              <a:rPr lang="en-GB" dirty="0"/>
              <a:t>Basic Terms</a:t>
            </a:r>
          </a:p>
        </p:txBody>
      </p:sp>
      <p:sp>
        <p:nvSpPr>
          <p:cNvPr id="3" name="Content Placeholder 2">
            <a:extLst>
              <a:ext uri="{FF2B5EF4-FFF2-40B4-BE49-F238E27FC236}">
                <a16:creationId xmlns:a16="http://schemas.microsoft.com/office/drawing/2014/main" id="{143C9AE2-F173-448D-AEE8-2DF799A8E3BC}"/>
              </a:ext>
            </a:extLst>
          </p:cNvPr>
          <p:cNvSpPr>
            <a:spLocks noGrp="1"/>
          </p:cNvSpPr>
          <p:nvPr>
            <p:ph idx="1"/>
          </p:nvPr>
        </p:nvSpPr>
        <p:spPr/>
        <p:txBody>
          <a:bodyPr>
            <a:normAutofit/>
          </a:bodyPr>
          <a:lstStyle/>
          <a:p>
            <a:r>
              <a:rPr lang="en-GB" dirty="0"/>
              <a:t>Capital Markets: </a:t>
            </a:r>
          </a:p>
          <a:p>
            <a:pPr lvl="1"/>
            <a:r>
              <a:rPr lang="en-US" dirty="0"/>
              <a:t>Financial markets in which long-term debt (over a year) or equity-backed securities are bought and sold. Capital markets channel the wealth of savers to those who can put it to long-term productive use, such as companies or governments making long-term investments.</a:t>
            </a:r>
            <a:endParaRPr lang="en-GB" dirty="0"/>
          </a:p>
          <a:p>
            <a:r>
              <a:rPr lang="en-GB" dirty="0"/>
              <a:t>Commercial Finance:</a:t>
            </a:r>
          </a:p>
          <a:p>
            <a:pPr lvl="1"/>
            <a:r>
              <a:rPr lang="en-GB" dirty="0"/>
              <a:t>Loans that are extended at market rates.</a:t>
            </a:r>
          </a:p>
          <a:p>
            <a:r>
              <a:rPr lang="en-GB" dirty="0"/>
              <a:t>Concessionary Finance:</a:t>
            </a:r>
          </a:p>
          <a:p>
            <a:pPr lvl="1"/>
            <a:r>
              <a:rPr lang="en-US" dirty="0"/>
              <a:t>Loans that are extended on terms substantially more generous than market loans. The </a:t>
            </a:r>
            <a:r>
              <a:rPr lang="en-US" dirty="0" err="1"/>
              <a:t>concessionality</a:t>
            </a:r>
            <a:r>
              <a:rPr lang="en-US" dirty="0"/>
              <a:t> is achieved either through interest rates below those available on the market or by grace periods, or a combination of these. Concessional loans typically have long grace periods. </a:t>
            </a:r>
            <a:endParaRPr lang="en-GB" dirty="0"/>
          </a:p>
          <a:p>
            <a:endParaRPr lang="en-GB" dirty="0"/>
          </a:p>
        </p:txBody>
      </p:sp>
      <p:sp>
        <p:nvSpPr>
          <p:cNvPr id="4" name="TextBox 3">
            <a:extLst>
              <a:ext uri="{FF2B5EF4-FFF2-40B4-BE49-F238E27FC236}">
                <a16:creationId xmlns:a16="http://schemas.microsoft.com/office/drawing/2014/main" id="{DBC69C61-8C5C-4639-BDB0-FDF296FA56E7}"/>
              </a:ext>
            </a:extLst>
          </p:cNvPr>
          <p:cNvSpPr txBox="1"/>
          <p:nvPr/>
        </p:nvSpPr>
        <p:spPr>
          <a:xfrm>
            <a:off x="356586" y="6042302"/>
            <a:ext cx="11663779" cy="307777"/>
          </a:xfrm>
          <a:prstGeom prst="rect">
            <a:avLst/>
          </a:prstGeom>
          <a:noFill/>
        </p:spPr>
        <p:txBody>
          <a:bodyPr wrap="square" rtlCol="0">
            <a:spAutoFit/>
          </a:bodyPr>
          <a:lstStyle/>
          <a:p>
            <a:r>
              <a:rPr lang="en-US" sz="1400" dirty="0"/>
              <a:t>From :OECD Glossary, </a:t>
            </a:r>
            <a:r>
              <a:rPr lang="en-US" sz="1400" dirty="0">
                <a:hlinkClick r:id="rId2"/>
              </a:rPr>
              <a:t>https://stats.oecd.org/glossary/</a:t>
            </a:r>
            <a:r>
              <a:rPr lang="en-US" sz="1400" dirty="0"/>
              <a:t> </a:t>
            </a:r>
          </a:p>
        </p:txBody>
      </p:sp>
    </p:spTree>
    <p:extLst>
      <p:ext uri="{BB962C8B-B14F-4D97-AF65-F5344CB8AC3E}">
        <p14:creationId xmlns:p14="http://schemas.microsoft.com/office/powerpoint/2010/main" val="87941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DD83-09FA-439E-ADAF-E104615A4184}"/>
              </a:ext>
            </a:extLst>
          </p:cNvPr>
          <p:cNvSpPr>
            <a:spLocks noGrp="1"/>
          </p:cNvSpPr>
          <p:nvPr>
            <p:ph type="title"/>
          </p:nvPr>
        </p:nvSpPr>
        <p:spPr/>
        <p:txBody>
          <a:bodyPr/>
          <a:lstStyle/>
          <a:p>
            <a:r>
              <a:rPr lang="en-GB" dirty="0"/>
              <a:t>Personal Credit Scores and Mortgage Rates </a:t>
            </a:r>
          </a:p>
        </p:txBody>
      </p:sp>
      <p:pic>
        <p:nvPicPr>
          <p:cNvPr id="1026" name="Picture 2" descr="See the source image">
            <a:extLst>
              <a:ext uri="{FF2B5EF4-FFF2-40B4-BE49-F238E27FC236}">
                <a16:creationId xmlns:a16="http://schemas.microsoft.com/office/drawing/2014/main" id="{B7FBA2A7-1110-4D36-A5E9-FA539B5A7B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2429" y="1828800"/>
            <a:ext cx="54539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7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2815-7CE0-4DDD-8BFF-C4FA1FB518EA}"/>
              </a:ext>
            </a:extLst>
          </p:cNvPr>
          <p:cNvSpPr>
            <a:spLocks noGrp="1"/>
          </p:cNvSpPr>
          <p:nvPr>
            <p:ph type="title"/>
          </p:nvPr>
        </p:nvSpPr>
        <p:spPr/>
        <p:txBody>
          <a:bodyPr/>
          <a:lstStyle/>
          <a:p>
            <a:r>
              <a:rPr lang="en-GB" dirty="0"/>
              <a:t>Impact of credit ratings on access to capital</a:t>
            </a:r>
          </a:p>
        </p:txBody>
      </p:sp>
      <p:sp>
        <p:nvSpPr>
          <p:cNvPr id="3" name="Content Placeholder 2">
            <a:extLst>
              <a:ext uri="{FF2B5EF4-FFF2-40B4-BE49-F238E27FC236}">
                <a16:creationId xmlns:a16="http://schemas.microsoft.com/office/drawing/2014/main" id="{DD8F78AC-B448-487B-97EE-E690B11A521F}"/>
              </a:ext>
            </a:extLst>
          </p:cNvPr>
          <p:cNvSpPr>
            <a:spLocks noGrp="1"/>
          </p:cNvSpPr>
          <p:nvPr>
            <p:ph idx="1"/>
          </p:nvPr>
        </p:nvSpPr>
        <p:spPr/>
        <p:txBody>
          <a:bodyPr/>
          <a:lstStyle/>
          <a:p>
            <a:pPr algn="just"/>
            <a:r>
              <a:rPr lang="en-US" dirty="0"/>
              <a:t>Credit ratings have the potential to affect the cost of capital, investment process, accessibility to financial markets, and in turn, the overall value of firms</a:t>
            </a:r>
          </a:p>
          <a:p>
            <a:pPr algn="just"/>
            <a:r>
              <a:rPr lang="en-US" dirty="0"/>
              <a:t>Firms may take preventive moves, especially to avoid </a:t>
            </a:r>
            <a:r>
              <a:rPr lang="en-GB" dirty="0"/>
              <a:t>unfavourable</a:t>
            </a:r>
            <a:r>
              <a:rPr lang="en-US" dirty="0"/>
              <a:t> ratings and maintain better ratings within the investment grades</a:t>
            </a:r>
            <a:endParaRPr lang="en-GB" dirty="0"/>
          </a:p>
        </p:txBody>
      </p:sp>
      <p:sp>
        <p:nvSpPr>
          <p:cNvPr id="4" name="TextBox 3">
            <a:extLst>
              <a:ext uri="{FF2B5EF4-FFF2-40B4-BE49-F238E27FC236}">
                <a16:creationId xmlns:a16="http://schemas.microsoft.com/office/drawing/2014/main" id="{24076F1B-631A-44FB-B77C-544A4AF7DCC7}"/>
              </a:ext>
            </a:extLst>
          </p:cNvPr>
          <p:cNvSpPr txBox="1"/>
          <p:nvPr/>
        </p:nvSpPr>
        <p:spPr>
          <a:xfrm>
            <a:off x="838200" y="5842000"/>
            <a:ext cx="10515597" cy="523220"/>
          </a:xfrm>
          <a:prstGeom prst="rect">
            <a:avLst/>
          </a:prstGeom>
          <a:noFill/>
        </p:spPr>
        <p:txBody>
          <a:bodyPr wrap="square" rtlCol="0">
            <a:spAutoFit/>
          </a:bodyPr>
          <a:lstStyle/>
          <a:p>
            <a:r>
              <a:rPr lang="en-GB" sz="1400" dirty="0"/>
              <a:t>From </a:t>
            </a:r>
            <a:r>
              <a:rPr lang="en-US" sz="1400" u="sng" dirty="0"/>
              <a:t>The impact of credit ratings on capital structure</a:t>
            </a:r>
            <a:r>
              <a:rPr lang="en-US" sz="1400" dirty="0"/>
              <a:t>, December 2019, </a:t>
            </a:r>
            <a:r>
              <a:rPr lang="en-US" sz="1400" dirty="0">
                <a:hlinkClick r:id="rId2"/>
              </a:rPr>
              <a:t>https://www.emerald.com/insight/content/doi/10.1108/IJIF-03-2018-0028/full/html</a:t>
            </a:r>
            <a:r>
              <a:rPr lang="en-US" sz="1400" dirty="0"/>
              <a:t> </a:t>
            </a:r>
            <a:endParaRPr lang="en-US" sz="1400" u="sng" dirty="0"/>
          </a:p>
        </p:txBody>
      </p:sp>
    </p:spTree>
    <p:extLst>
      <p:ext uri="{BB962C8B-B14F-4D97-AF65-F5344CB8AC3E}">
        <p14:creationId xmlns:p14="http://schemas.microsoft.com/office/powerpoint/2010/main" val="55438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E8D3-15D5-475A-9753-B498E617468F}"/>
              </a:ext>
            </a:extLst>
          </p:cNvPr>
          <p:cNvSpPr>
            <a:spLocks noGrp="1"/>
          </p:cNvSpPr>
          <p:nvPr>
            <p:ph type="title"/>
          </p:nvPr>
        </p:nvSpPr>
        <p:spPr/>
        <p:txBody>
          <a:bodyPr/>
          <a:lstStyle/>
          <a:p>
            <a:r>
              <a:rPr lang="en-GB" dirty="0"/>
              <a:t>Impact of credit ratings on financial instruments in the water sector</a:t>
            </a:r>
          </a:p>
        </p:txBody>
      </p:sp>
      <p:sp>
        <p:nvSpPr>
          <p:cNvPr id="3" name="Content Placeholder 2">
            <a:extLst>
              <a:ext uri="{FF2B5EF4-FFF2-40B4-BE49-F238E27FC236}">
                <a16:creationId xmlns:a16="http://schemas.microsoft.com/office/drawing/2014/main" id="{8CD58CE4-881D-47EF-BF6A-F5813E895B4E}"/>
              </a:ext>
            </a:extLst>
          </p:cNvPr>
          <p:cNvSpPr>
            <a:spLocks noGrp="1"/>
          </p:cNvSpPr>
          <p:nvPr>
            <p:ph idx="1"/>
          </p:nvPr>
        </p:nvSpPr>
        <p:spPr/>
        <p:txBody>
          <a:bodyPr/>
          <a:lstStyle/>
          <a:p>
            <a:r>
              <a:rPr lang="en-GB" dirty="0"/>
              <a:t>Commercial banks</a:t>
            </a:r>
          </a:p>
          <a:p>
            <a:pPr lvl="1"/>
            <a:r>
              <a:rPr lang="en-GB" dirty="0"/>
              <a:t>Difficult to assess based on limited examples</a:t>
            </a:r>
          </a:p>
          <a:p>
            <a:pPr lvl="1"/>
            <a:r>
              <a:rPr lang="en-GB" dirty="0"/>
              <a:t>Up to 25% spread between investment and speculative grade borrowers</a:t>
            </a:r>
          </a:p>
          <a:p>
            <a:r>
              <a:rPr lang="en-GB" dirty="0"/>
              <a:t>Impact investors</a:t>
            </a:r>
          </a:p>
          <a:p>
            <a:pPr lvl="1"/>
            <a:r>
              <a:rPr lang="en-GB" dirty="0"/>
              <a:t>Difficult to assess based on limited examples </a:t>
            </a:r>
          </a:p>
          <a:p>
            <a:pPr lvl="1"/>
            <a:r>
              <a:rPr lang="en-GB" dirty="0"/>
              <a:t>Water Impact Fund – preference for debt over equity on poorly-rated entities due to concerns over potential for default </a:t>
            </a:r>
          </a:p>
        </p:txBody>
      </p:sp>
    </p:spTree>
    <p:extLst>
      <p:ext uri="{BB962C8B-B14F-4D97-AF65-F5344CB8AC3E}">
        <p14:creationId xmlns:p14="http://schemas.microsoft.com/office/powerpoint/2010/main" val="160190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E026-3951-4B73-A85C-D0813FEA71DA}"/>
              </a:ext>
            </a:extLst>
          </p:cNvPr>
          <p:cNvSpPr>
            <a:spLocks noGrp="1"/>
          </p:cNvSpPr>
          <p:nvPr>
            <p:ph type="title"/>
          </p:nvPr>
        </p:nvSpPr>
        <p:spPr/>
        <p:txBody>
          <a:bodyPr/>
          <a:lstStyle/>
          <a:p>
            <a:r>
              <a:rPr lang="en-GB" dirty="0"/>
              <a:t>Alternative financial instruments</a:t>
            </a:r>
          </a:p>
        </p:txBody>
      </p:sp>
      <p:pic>
        <p:nvPicPr>
          <p:cNvPr id="4" name="Content Placeholder 4" descr="A screenshot of a cell phone&#10;&#10;Description automatically generated">
            <a:extLst>
              <a:ext uri="{FF2B5EF4-FFF2-40B4-BE49-F238E27FC236}">
                <a16:creationId xmlns:a16="http://schemas.microsoft.com/office/drawing/2014/main" id="{6983CEF0-8C65-45B2-BCF7-7AAA2CE4F2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556" y="1895475"/>
            <a:ext cx="9129094" cy="4098593"/>
          </a:xfrm>
        </p:spPr>
      </p:pic>
      <p:sp>
        <p:nvSpPr>
          <p:cNvPr id="5" name="TextBox 4">
            <a:extLst>
              <a:ext uri="{FF2B5EF4-FFF2-40B4-BE49-F238E27FC236}">
                <a16:creationId xmlns:a16="http://schemas.microsoft.com/office/drawing/2014/main" id="{E93E7EAD-608A-4FB2-8937-56CF9E507628}"/>
              </a:ext>
            </a:extLst>
          </p:cNvPr>
          <p:cNvSpPr txBox="1"/>
          <p:nvPr/>
        </p:nvSpPr>
        <p:spPr>
          <a:xfrm>
            <a:off x="1405556" y="6198855"/>
            <a:ext cx="10515597" cy="369332"/>
          </a:xfrm>
          <a:prstGeom prst="rect">
            <a:avLst/>
          </a:prstGeom>
          <a:noFill/>
        </p:spPr>
        <p:txBody>
          <a:bodyPr wrap="square" rtlCol="0">
            <a:spAutoFit/>
          </a:bodyPr>
          <a:lstStyle/>
          <a:p>
            <a:r>
              <a:rPr lang="en-GB" dirty="0"/>
              <a:t>From https://www.climatefinancelab.org/project/water-finance/</a:t>
            </a:r>
            <a:endParaRPr lang="en-GB" u="sng" dirty="0"/>
          </a:p>
        </p:txBody>
      </p:sp>
    </p:spTree>
    <p:extLst>
      <p:ext uri="{BB962C8B-B14F-4D97-AF65-F5344CB8AC3E}">
        <p14:creationId xmlns:p14="http://schemas.microsoft.com/office/powerpoint/2010/main" val="819647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C91-A700-40D9-BA1C-ED1142088669}"/>
              </a:ext>
            </a:extLst>
          </p:cNvPr>
          <p:cNvSpPr>
            <a:spLocks noGrp="1"/>
          </p:cNvSpPr>
          <p:nvPr>
            <p:ph type="title"/>
          </p:nvPr>
        </p:nvSpPr>
        <p:spPr/>
        <p:txBody>
          <a:bodyPr/>
          <a:lstStyle/>
          <a:p>
            <a:r>
              <a:rPr lang="en-US" dirty="0"/>
              <a:t>Thank you for your attention!</a:t>
            </a:r>
            <a:endParaRPr lang="en-VI" dirty="0"/>
          </a:p>
        </p:txBody>
      </p:sp>
      <p:sp>
        <p:nvSpPr>
          <p:cNvPr id="3" name="Content Placeholder 2">
            <a:extLst>
              <a:ext uri="{FF2B5EF4-FFF2-40B4-BE49-F238E27FC236}">
                <a16:creationId xmlns:a16="http://schemas.microsoft.com/office/drawing/2014/main" id="{3E0F20A1-98BF-4F73-81EC-C2A85377818F}"/>
              </a:ext>
            </a:extLst>
          </p:cNvPr>
          <p:cNvSpPr>
            <a:spLocks noGrp="1"/>
          </p:cNvSpPr>
          <p:nvPr>
            <p:ph idx="1"/>
          </p:nvPr>
        </p:nvSpPr>
        <p:spPr/>
        <p:txBody>
          <a:bodyPr>
            <a:normAutofit fontScale="92500" lnSpcReduction="10000"/>
          </a:bodyPr>
          <a:lstStyle/>
          <a:p>
            <a:r>
              <a:rPr lang="en-US" dirty="0"/>
              <a:t>For more information, contact</a:t>
            </a:r>
          </a:p>
          <a:p>
            <a:pPr marL="0" indent="0">
              <a:buNone/>
            </a:pPr>
            <a:endParaRPr lang="en-US" dirty="0"/>
          </a:p>
          <a:p>
            <a:pPr marL="0" indent="0">
              <a:buNone/>
            </a:pPr>
            <a:r>
              <a:rPr lang="en-US" dirty="0"/>
              <a:t>	Jeremy Gorelick</a:t>
            </a:r>
          </a:p>
          <a:p>
            <a:pPr marL="0" indent="0">
              <a:buNone/>
            </a:pPr>
            <a:r>
              <a:rPr lang="en-US" dirty="0"/>
              <a:t>	e-mail: </a:t>
            </a:r>
            <a:r>
              <a:rPr lang="en-US" dirty="0">
                <a:hlinkClick r:id="rId2"/>
              </a:rPr>
              <a:t>Jeremy.Gorelick@wellersimpact.com</a:t>
            </a:r>
            <a:r>
              <a:rPr lang="en-US" dirty="0"/>
              <a:t> </a:t>
            </a:r>
          </a:p>
          <a:p>
            <a:pPr marL="0" indent="0">
              <a:buNone/>
            </a:pPr>
            <a:endParaRPr lang="en-US" dirty="0"/>
          </a:p>
          <a:p>
            <a:pPr marL="0" indent="0">
              <a:buNone/>
            </a:pPr>
            <a:r>
              <a:rPr lang="en-US" dirty="0"/>
              <a:t>	Eyal Shevel</a:t>
            </a:r>
          </a:p>
          <a:p>
            <a:pPr marL="0" indent="0">
              <a:buNone/>
            </a:pPr>
            <a:r>
              <a:rPr lang="en-US" dirty="0"/>
              <a:t>	e-mail: </a:t>
            </a:r>
            <a:r>
              <a:rPr lang="en-US" dirty="0">
                <a:hlinkClick r:id="rId3"/>
              </a:rPr>
              <a:t>shevel@gcrratings.com</a:t>
            </a:r>
            <a:r>
              <a:rPr lang="en-US" dirty="0"/>
              <a:t> </a:t>
            </a:r>
          </a:p>
          <a:p>
            <a:pPr marL="0" indent="0">
              <a:buNone/>
            </a:pPr>
            <a:endParaRPr lang="en-US" dirty="0"/>
          </a:p>
          <a:p>
            <a:pPr marL="0" indent="0">
              <a:buNone/>
            </a:pPr>
            <a:r>
              <a:rPr lang="en-US" dirty="0"/>
              <a:t>	</a:t>
            </a:r>
            <a:r>
              <a:rPr lang="en-US" dirty="0" err="1"/>
              <a:t>ROCKBlue</a:t>
            </a:r>
            <a:endParaRPr lang="en-US" dirty="0"/>
          </a:p>
          <a:p>
            <a:pPr marL="0" indent="0">
              <a:buNone/>
            </a:pPr>
            <a:r>
              <a:rPr lang="en-US" dirty="0"/>
              <a:t>	e-mail: </a:t>
            </a:r>
            <a:r>
              <a:rPr lang="en-US" dirty="0">
                <a:hlinkClick r:id="rId4"/>
              </a:rPr>
              <a:t>info@rockblue.org</a:t>
            </a:r>
            <a:r>
              <a:rPr lang="en-US" dirty="0"/>
              <a:t> </a:t>
            </a:r>
            <a:endParaRPr lang="en-VI" dirty="0"/>
          </a:p>
        </p:txBody>
      </p:sp>
      <p:pic>
        <p:nvPicPr>
          <p:cNvPr id="5" name="Picture 4" descr="A person wearing a suit and tie&#10;&#10;Description automatically generated">
            <a:extLst>
              <a:ext uri="{FF2B5EF4-FFF2-40B4-BE49-F238E27FC236}">
                <a16:creationId xmlns:a16="http://schemas.microsoft.com/office/drawing/2014/main" id="{903C489F-C046-4590-A77F-DD28B3C56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8874" y="4284863"/>
            <a:ext cx="1787741" cy="238365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9A8B9440-F716-4640-9EF3-611676222C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3950" y="1590675"/>
            <a:ext cx="3086100" cy="2314575"/>
          </a:xfrm>
          <a:prstGeom prst="rect">
            <a:avLst/>
          </a:prstGeom>
        </p:spPr>
      </p:pic>
    </p:spTree>
    <p:extLst>
      <p:ext uri="{BB962C8B-B14F-4D97-AF65-F5344CB8AC3E}">
        <p14:creationId xmlns:p14="http://schemas.microsoft.com/office/powerpoint/2010/main" val="220921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C87-90DA-488F-9896-75DC5AE57860}"/>
              </a:ext>
            </a:extLst>
          </p:cNvPr>
          <p:cNvSpPr>
            <a:spLocks noGrp="1"/>
          </p:cNvSpPr>
          <p:nvPr>
            <p:ph type="title"/>
          </p:nvPr>
        </p:nvSpPr>
        <p:spPr/>
        <p:txBody>
          <a:bodyPr/>
          <a:lstStyle/>
          <a:p>
            <a:r>
              <a:rPr lang="en-US" dirty="0"/>
              <a:t>Financing Facility for Emergency Pandemic Response</a:t>
            </a:r>
          </a:p>
        </p:txBody>
      </p:sp>
      <p:sp>
        <p:nvSpPr>
          <p:cNvPr id="4" name="Rectangle 3">
            <a:extLst>
              <a:ext uri="{FF2B5EF4-FFF2-40B4-BE49-F238E27FC236}">
                <a16:creationId xmlns:a16="http://schemas.microsoft.com/office/drawing/2014/main" id="{9872AAFA-FEC1-4132-AABE-7FCEB2EEECEA}"/>
              </a:ext>
            </a:extLst>
          </p:cNvPr>
          <p:cNvSpPr/>
          <p:nvPr/>
        </p:nvSpPr>
        <p:spPr>
          <a:xfrm>
            <a:off x="5787034" y="3023272"/>
            <a:ext cx="1082179" cy="448812"/>
          </a:xfrm>
          <a:prstGeom prst="rect">
            <a:avLst/>
          </a:prstGeom>
          <a:solidFill>
            <a:srgbClr val="003E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Utility</a:t>
            </a:r>
            <a:endParaRPr lang="en-NZ" sz="1600" b="1" baseline="-25000" dirty="0"/>
          </a:p>
        </p:txBody>
      </p:sp>
      <p:sp>
        <p:nvSpPr>
          <p:cNvPr id="5" name="Rectangle 4">
            <a:extLst>
              <a:ext uri="{FF2B5EF4-FFF2-40B4-BE49-F238E27FC236}">
                <a16:creationId xmlns:a16="http://schemas.microsoft.com/office/drawing/2014/main" id="{A36D7E5E-4AC6-4918-BE1D-27B458DBFD4F}"/>
              </a:ext>
            </a:extLst>
          </p:cNvPr>
          <p:cNvSpPr/>
          <p:nvPr/>
        </p:nvSpPr>
        <p:spPr>
          <a:xfrm>
            <a:off x="5787034" y="2406917"/>
            <a:ext cx="1082179" cy="448812"/>
          </a:xfrm>
          <a:prstGeom prst="rect">
            <a:avLst/>
          </a:prstGeom>
          <a:solidFill>
            <a:srgbClr val="003E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Utility</a:t>
            </a:r>
            <a:endParaRPr lang="en-NZ" sz="1600" b="1" baseline="-25000" dirty="0"/>
          </a:p>
        </p:txBody>
      </p:sp>
      <p:sp>
        <p:nvSpPr>
          <p:cNvPr id="6" name="Rectangle 5">
            <a:extLst>
              <a:ext uri="{FF2B5EF4-FFF2-40B4-BE49-F238E27FC236}">
                <a16:creationId xmlns:a16="http://schemas.microsoft.com/office/drawing/2014/main" id="{C81E43CF-BA78-412D-822F-7A69C75BCFC0}"/>
              </a:ext>
            </a:extLst>
          </p:cNvPr>
          <p:cNvSpPr/>
          <p:nvPr/>
        </p:nvSpPr>
        <p:spPr>
          <a:xfrm>
            <a:off x="5787034" y="1733700"/>
            <a:ext cx="1082179" cy="448812"/>
          </a:xfrm>
          <a:prstGeom prst="rect">
            <a:avLst/>
          </a:prstGeom>
          <a:solidFill>
            <a:srgbClr val="003E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Utility</a:t>
            </a:r>
            <a:endParaRPr lang="en-NZ" sz="1600" b="1" baseline="-25000" dirty="0"/>
          </a:p>
        </p:txBody>
      </p:sp>
      <p:cxnSp>
        <p:nvCxnSpPr>
          <p:cNvPr id="7" name="Straight Arrow Connector 6">
            <a:extLst>
              <a:ext uri="{FF2B5EF4-FFF2-40B4-BE49-F238E27FC236}">
                <a16:creationId xmlns:a16="http://schemas.microsoft.com/office/drawing/2014/main" id="{704B1D5B-6085-4305-AF01-56D7BB1881C9}"/>
              </a:ext>
            </a:extLst>
          </p:cNvPr>
          <p:cNvCxnSpPr>
            <a:cxnSpLocks/>
          </p:cNvCxnSpPr>
          <p:nvPr/>
        </p:nvCxnSpPr>
        <p:spPr>
          <a:xfrm>
            <a:off x="4841787" y="2631323"/>
            <a:ext cx="9452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55132-AF60-4670-A187-BA50345EC1FB}"/>
              </a:ext>
            </a:extLst>
          </p:cNvPr>
          <p:cNvSpPr txBox="1"/>
          <p:nvPr/>
        </p:nvSpPr>
        <p:spPr>
          <a:xfrm>
            <a:off x="3970021" y="2691342"/>
            <a:ext cx="1629895" cy="1815882"/>
          </a:xfrm>
          <a:prstGeom prst="rect">
            <a:avLst/>
          </a:prstGeom>
          <a:noFill/>
        </p:spPr>
        <p:txBody>
          <a:bodyPr wrap="square" rtlCol="0">
            <a:spAutoFit/>
          </a:bodyPr>
          <a:lstStyle/>
          <a:p>
            <a:r>
              <a:rPr lang="en-NZ" sz="1400" b="1" dirty="0">
                <a:solidFill>
                  <a:schemeClr val="tx2"/>
                </a:solidFill>
              </a:rPr>
              <a:t>Modality of Disbursement to Utilities</a:t>
            </a:r>
          </a:p>
          <a:p>
            <a:pPr marL="228600" lvl="1" indent="-171450">
              <a:buFont typeface="Arial" panose="020B0604020202020204" pitchFamily="34" charset="0"/>
              <a:buChar char="•"/>
            </a:pPr>
            <a:r>
              <a:rPr lang="en-NZ" sz="1400" dirty="0">
                <a:solidFill>
                  <a:schemeClr val="tx2"/>
                </a:solidFill>
              </a:rPr>
              <a:t>Grant</a:t>
            </a:r>
          </a:p>
          <a:p>
            <a:pPr marL="228600" lvl="1" indent="-171450">
              <a:buFont typeface="Arial" panose="020B0604020202020204" pitchFamily="34" charset="0"/>
              <a:buChar char="•"/>
            </a:pPr>
            <a:r>
              <a:rPr lang="en-NZ" sz="1400" dirty="0">
                <a:solidFill>
                  <a:schemeClr val="tx2"/>
                </a:solidFill>
              </a:rPr>
              <a:t>Loan</a:t>
            </a:r>
          </a:p>
          <a:p>
            <a:pPr marL="228600" lvl="1" indent="-171450">
              <a:buFont typeface="Arial" panose="020B0604020202020204" pitchFamily="34" charset="0"/>
              <a:buChar char="•"/>
            </a:pPr>
            <a:r>
              <a:rPr lang="en-NZ" sz="1400" dirty="0">
                <a:solidFill>
                  <a:schemeClr val="tx2"/>
                </a:solidFill>
              </a:rPr>
              <a:t>Guarantee</a:t>
            </a:r>
          </a:p>
          <a:p>
            <a:pPr marL="228600" lvl="1" indent="-171450">
              <a:buFont typeface="Arial" panose="020B0604020202020204" pitchFamily="34" charset="0"/>
              <a:buChar char="•"/>
            </a:pPr>
            <a:r>
              <a:rPr lang="en-NZ" sz="1400" dirty="0">
                <a:solidFill>
                  <a:schemeClr val="tx2"/>
                </a:solidFill>
              </a:rPr>
              <a:t>Equity</a:t>
            </a:r>
          </a:p>
          <a:p>
            <a:pPr marL="228600" lvl="1" indent="-171450">
              <a:buFont typeface="Arial" panose="020B0604020202020204" pitchFamily="34" charset="0"/>
              <a:buChar char="•"/>
            </a:pPr>
            <a:r>
              <a:rPr lang="en-NZ" sz="1400" dirty="0">
                <a:solidFill>
                  <a:schemeClr val="tx2"/>
                </a:solidFill>
              </a:rPr>
              <a:t>Combination</a:t>
            </a:r>
          </a:p>
        </p:txBody>
      </p:sp>
      <p:cxnSp>
        <p:nvCxnSpPr>
          <p:cNvPr id="9" name="Connector: Elbow 8">
            <a:extLst>
              <a:ext uri="{FF2B5EF4-FFF2-40B4-BE49-F238E27FC236}">
                <a16:creationId xmlns:a16="http://schemas.microsoft.com/office/drawing/2014/main" id="{012F7AFC-DE9C-4201-AEDA-58951EE88628}"/>
              </a:ext>
            </a:extLst>
          </p:cNvPr>
          <p:cNvCxnSpPr>
            <a:cxnSpLocks/>
            <a:stCxn id="11" idx="3"/>
            <a:endCxn id="6" idx="1"/>
          </p:cNvCxnSpPr>
          <p:nvPr/>
        </p:nvCxnSpPr>
        <p:spPr>
          <a:xfrm flipV="1">
            <a:off x="3916681" y="1958107"/>
            <a:ext cx="1870352" cy="673217"/>
          </a:xfrm>
          <a:prstGeom prst="bentConnector3">
            <a:avLst>
              <a:gd name="adj1" fmla="val 8259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B769906-3686-49BC-B626-00CD1C9FDB1F}"/>
              </a:ext>
            </a:extLst>
          </p:cNvPr>
          <p:cNvCxnSpPr>
            <a:cxnSpLocks/>
            <a:stCxn id="11" idx="3"/>
            <a:endCxn id="4" idx="1"/>
          </p:cNvCxnSpPr>
          <p:nvPr/>
        </p:nvCxnSpPr>
        <p:spPr>
          <a:xfrm>
            <a:off x="3916681" y="2631324"/>
            <a:ext cx="1870352" cy="616355"/>
          </a:xfrm>
          <a:prstGeom prst="bentConnector3">
            <a:avLst>
              <a:gd name="adj1" fmla="val 8259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6A88FA9-B443-4444-8225-B77DCBBC4833}"/>
              </a:ext>
            </a:extLst>
          </p:cNvPr>
          <p:cNvSpPr/>
          <p:nvPr/>
        </p:nvSpPr>
        <p:spPr>
          <a:xfrm>
            <a:off x="3162863" y="2405217"/>
            <a:ext cx="753818" cy="452212"/>
          </a:xfrm>
          <a:prstGeom prst="rect">
            <a:avLst/>
          </a:prstGeom>
          <a:solidFill>
            <a:srgbClr val="8282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b="1" dirty="0"/>
              <a:t>Facility</a:t>
            </a:r>
          </a:p>
        </p:txBody>
      </p:sp>
      <p:sp>
        <p:nvSpPr>
          <p:cNvPr id="12" name="TextBox 11">
            <a:extLst>
              <a:ext uri="{FF2B5EF4-FFF2-40B4-BE49-F238E27FC236}">
                <a16:creationId xmlns:a16="http://schemas.microsoft.com/office/drawing/2014/main" id="{356BCA35-4EEF-4410-A0C4-81AFEC0292FA}"/>
              </a:ext>
            </a:extLst>
          </p:cNvPr>
          <p:cNvSpPr txBox="1"/>
          <p:nvPr/>
        </p:nvSpPr>
        <p:spPr>
          <a:xfrm>
            <a:off x="1660278" y="2177148"/>
            <a:ext cx="1040726" cy="830997"/>
          </a:xfrm>
          <a:prstGeom prst="rect">
            <a:avLst/>
          </a:prstGeom>
          <a:noFill/>
        </p:spPr>
        <p:txBody>
          <a:bodyPr wrap="square" rtlCol="0">
            <a:spAutoFit/>
          </a:bodyPr>
          <a:lstStyle/>
          <a:p>
            <a:r>
              <a:rPr lang="en-NZ" sz="1200" b="1" dirty="0">
                <a:solidFill>
                  <a:schemeClr val="tx2"/>
                </a:solidFill>
              </a:rPr>
              <a:t>Sources of Finance for the Facility</a:t>
            </a:r>
          </a:p>
        </p:txBody>
      </p:sp>
      <p:cxnSp>
        <p:nvCxnSpPr>
          <p:cNvPr id="13" name="Straight Arrow Connector 12">
            <a:extLst>
              <a:ext uri="{FF2B5EF4-FFF2-40B4-BE49-F238E27FC236}">
                <a16:creationId xmlns:a16="http://schemas.microsoft.com/office/drawing/2014/main" id="{68E95F3E-22A3-45F7-8876-35D6EA2150C8}"/>
              </a:ext>
            </a:extLst>
          </p:cNvPr>
          <p:cNvCxnSpPr>
            <a:cxnSpLocks/>
            <a:endCxn id="11" idx="1"/>
          </p:cNvCxnSpPr>
          <p:nvPr/>
        </p:nvCxnSpPr>
        <p:spPr>
          <a:xfrm>
            <a:off x="2653103" y="2631323"/>
            <a:ext cx="509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93B8687-430C-497B-944B-B52A923791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3103" y="2135732"/>
            <a:ext cx="473135" cy="473135"/>
          </a:xfrm>
          <a:prstGeom prst="rect">
            <a:avLst/>
          </a:prstGeom>
        </p:spPr>
      </p:pic>
      <p:sp>
        <p:nvSpPr>
          <p:cNvPr id="15" name="TextBox 14">
            <a:extLst>
              <a:ext uri="{FF2B5EF4-FFF2-40B4-BE49-F238E27FC236}">
                <a16:creationId xmlns:a16="http://schemas.microsoft.com/office/drawing/2014/main" id="{1FBC579A-2805-4967-A4A7-BF0B673B896B}"/>
              </a:ext>
            </a:extLst>
          </p:cNvPr>
          <p:cNvSpPr txBox="1"/>
          <p:nvPr/>
        </p:nvSpPr>
        <p:spPr>
          <a:xfrm>
            <a:off x="1686112" y="2906786"/>
            <a:ext cx="1768711"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solidFill>
                  <a:schemeClr val="tx2"/>
                </a:solidFill>
              </a:rPr>
              <a:t>Fiscal revenues</a:t>
            </a:r>
          </a:p>
          <a:p>
            <a:pPr marL="285750" indent="-285750">
              <a:buFont typeface="Arial" panose="020B0604020202020204" pitchFamily="34" charset="0"/>
              <a:buChar char="•"/>
            </a:pPr>
            <a:r>
              <a:rPr lang="en-NZ" sz="1400" dirty="0">
                <a:solidFill>
                  <a:schemeClr val="tx2"/>
                </a:solidFill>
              </a:rPr>
              <a:t>Commercial loans</a:t>
            </a:r>
          </a:p>
          <a:p>
            <a:pPr marL="285750" indent="-285750">
              <a:buFont typeface="Arial" panose="020B0604020202020204" pitchFamily="34" charset="0"/>
              <a:buChar char="•"/>
            </a:pPr>
            <a:r>
              <a:rPr lang="en-NZ" sz="1400" dirty="0">
                <a:solidFill>
                  <a:schemeClr val="tx2"/>
                </a:solidFill>
              </a:rPr>
              <a:t>Loan from IMF</a:t>
            </a:r>
          </a:p>
          <a:p>
            <a:pPr marL="285750" indent="-285750">
              <a:buFont typeface="Arial" panose="020B0604020202020204" pitchFamily="34" charset="0"/>
              <a:buChar char="•"/>
            </a:pPr>
            <a:r>
              <a:rPr lang="en-NZ" sz="1400" dirty="0">
                <a:solidFill>
                  <a:schemeClr val="tx2"/>
                </a:solidFill>
              </a:rPr>
              <a:t>Loans from MDBs</a:t>
            </a:r>
          </a:p>
          <a:p>
            <a:pPr marL="285750" indent="-285750">
              <a:buFont typeface="Arial" panose="020B0604020202020204" pitchFamily="34" charset="0"/>
              <a:buChar char="•"/>
            </a:pPr>
            <a:r>
              <a:rPr lang="en-NZ" sz="1400" dirty="0">
                <a:solidFill>
                  <a:schemeClr val="tx2"/>
                </a:solidFill>
              </a:rPr>
              <a:t>Concessional finance including grants</a:t>
            </a:r>
          </a:p>
        </p:txBody>
      </p:sp>
      <p:cxnSp>
        <p:nvCxnSpPr>
          <p:cNvPr id="16" name="Connector: Elbow 15">
            <a:extLst>
              <a:ext uri="{FF2B5EF4-FFF2-40B4-BE49-F238E27FC236}">
                <a16:creationId xmlns:a16="http://schemas.microsoft.com/office/drawing/2014/main" id="{1AE9AFB2-659A-431E-BE18-D6E84B332AFF}"/>
              </a:ext>
            </a:extLst>
          </p:cNvPr>
          <p:cNvCxnSpPr>
            <a:cxnSpLocks/>
          </p:cNvCxnSpPr>
          <p:nvPr/>
        </p:nvCxnSpPr>
        <p:spPr>
          <a:xfrm>
            <a:off x="1686111" y="3246120"/>
            <a:ext cx="3913804" cy="1536567"/>
          </a:xfrm>
          <a:prstGeom prst="bentConnector3">
            <a:avLst>
              <a:gd name="adj1" fmla="val -5294"/>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8067A012-8A08-4B63-B37D-9A39C227EC72}"/>
              </a:ext>
            </a:extLst>
          </p:cNvPr>
          <p:cNvSpPr/>
          <p:nvPr/>
        </p:nvSpPr>
        <p:spPr>
          <a:xfrm>
            <a:off x="7212639" y="1439032"/>
            <a:ext cx="3475003" cy="4339650"/>
          </a:xfrm>
          <a:prstGeom prst="rect">
            <a:avLst/>
          </a:prstGeom>
          <a:solidFill>
            <a:schemeClr val="bg1">
              <a:lumMod val="95000"/>
            </a:schemeClr>
          </a:solidFill>
        </p:spPr>
        <p:txBody>
          <a:bodyPr wrap="square">
            <a:spAutoFit/>
          </a:bodyPr>
          <a:lstStyle/>
          <a:p>
            <a:r>
              <a:rPr lang="en-NZ" sz="1200" b="1" dirty="0">
                <a:solidFill>
                  <a:schemeClr val="tx2"/>
                </a:solidFill>
              </a:rPr>
              <a:t>Other considerations:</a:t>
            </a:r>
          </a:p>
          <a:p>
            <a:pPr marL="171450" indent="-171450">
              <a:buFont typeface="Arial" panose="020B0604020202020204" pitchFamily="34" charset="0"/>
              <a:buChar char="•"/>
            </a:pPr>
            <a:r>
              <a:rPr lang="en-NZ" sz="1200" b="1" dirty="0">
                <a:solidFill>
                  <a:schemeClr val="tx2"/>
                </a:solidFill>
              </a:rPr>
              <a:t>Amount of funds to be provided</a:t>
            </a:r>
          </a:p>
          <a:p>
            <a:pPr marL="628650" lvl="1" indent="-171450">
              <a:buFont typeface="Arial" panose="020B0604020202020204" pitchFamily="34" charset="0"/>
              <a:buChar char="•"/>
            </a:pPr>
            <a:r>
              <a:rPr lang="en-NZ" sz="1200" dirty="0">
                <a:solidFill>
                  <a:schemeClr val="tx2"/>
                </a:solidFill>
              </a:rPr>
              <a:t>Equal to the reduction in cashflow caused by the pandemic?</a:t>
            </a:r>
          </a:p>
          <a:p>
            <a:pPr marL="628650" lvl="1" indent="-171450">
              <a:buFont typeface="Arial" panose="020B0604020202020204" pitchFamily="34" charset="0"/>
              <a:buChar char="•"/>
            </a:pPr>
            <a:r>
              <a:rPr lang="en-NZ" sz="1200" dirty="0">
                <a:solidFill>
                  <a:schemeClr val="tx2"/>
                </a:solidFill>
              </a:rPr>
              <a:t>Equal to funds needed to keep operating?</a:t>
            </a:r>
          </a:p>
          <a:p>
            <a:pPr marL="628650" lvl="1" indent="-171450">
              <a:buFont typeface="Arial" panose="020B0604020202020204" pitchFamily="34" charset="0"/>
              <a:buChar char="•"/>
            </a:pPr>
            <a:r>
              <a:rPr lang="en-NZ" sz="1200" dirty="0">
                <a:solidFill>
                  <a:schemeClr val="tx2"/>
                </a:solidFill>
              </a:rPr>
              <a:t>Equal to funds needed to cover essential expenditure?</a:t>
            </a:r>
          </a:p>
          <a:p>
            <a:pPr marL="171450" indent="-171450">
              <a:buFont typeface="Arial" panose="020B0604020202020204" pitchFamily="34" charset="0"/>
              <a:buChar char="•"/>
            </a:pPr>
            <a:r>
              <a:rPr lang="en-NZ" sz="1200" b="1" dirty="0">
                <a:solidFill>
                  <a:schemeClr val="tx2"/>
                </a:solidFill>
              </a:rPr>
              <a:t>Restrictions on use of funds</a:t>
            </a:r>
          </a:p>
          <a:p>
            <a:pPr marL="628650" lvl="1" indent="-171450">
              <a:buFont typeface="Arial" panose="020B0604020202020204" pitchFamily="34" charset="0"/>
              <a:buChar char="•"/>
            </a:pPr>
            <a:r>
              <a:rPr lang="en-NZ" sz="1200" dirty="0">
                <a:solidFill>
                  <a:schemeClr val="tx2"/>
                </a:solidFill>
              </a:rPr>
              <a:t>Only essential uses? (e.g. wages and salaries, chemicals, electricity, PPE, emergency water provision)</a:t>
            </a:r>
          </a:p>
          <a:p>
            <a:pPr marL="628650" lvl="1" indent="-171450">
              <a:buFont typeface="Arial" panose="020B0604020202020204" pitchFamily="34" charset="0"/>
              <a:buChar char="•"/>
            </a:pPr>
            <a:r>
              <a:rPr lang="en-NZ" sz="1200" dirty="0">
                <a:solidFill>
                  <a:schemeClr val="tx2"/>
                </a:solidFill>
              </a:rPr>
              <a:t>Broader uses? (e.g. to also include backlog maintenance, debt service, major capital projects for economic stimulus)</a:t>
            </a:r>
          </a:p>
          <a:p>
            <a:pPr marL="628650" lvl="1" indent="-171450">
              <a:buFont typeface="Arial" panose="020B0604020202020204" pitchFamily="34" charset="0"/>
              <a:buChar char="•"/>
            </a:pPr>
            <a:r>
              <a:rPr lang="en-NZ" sz="1200" dirty="0">
                <a:solidFill>
                  <a:schemeClr val="tx2"/>
                </a:solidFill>
              </a:rPr>
              <a:t>None?</a:t>
            </a:r>
          </a:p>
          <a:p>
            <a:pPr marL="171450" indent="-171450">
              <a:buFont typeface="Arial" panose="020B0604020202020204" pitchFamily="34" charset="0"/>
              <a:buChar char="•"/>
            </a:pPr>
            <a:r>
              <a:rPr lang="en-NZ" sz="1200" b="1" dirty="0">
                <a:solidFill>
                  <a:schemeClr val="tx2"/>
                </a:solidFill>
              </a:rPr>
              <a:t>Linking reforms to financial support</a:t>
            </a:r>
          </a:p>
          <a:p>
            <a:pPr marL="628650" lvl="1" indent="-171450">
              <a:buFont typeface="Arial" panose="020B0604020202020204" pitchFamily="34" charset="0"/>
              <a:buChar char="•"/>
            </a:pPr>
            <a:r>
              <a:rPr lang="en-NZ" sz="1200" dirty="0">
                <a:solidFill>
                  <a:schemeClr val="tx2"/>
                </a:solidFill>
              </a:rPr>
              <a:t>Disbursements contingent on action or performance milestones?</a:t>
            </a:r>
          </a:p>
          <a:p>
            <a:pPr marL="628650" lvl="1" indent="-171450">
              <a:buFont typeface="Arial" panose="020B0604020202020204" pitchFamily="34" charset="0"/>
              <a:buChar char="•"/>
            </a:pPr>
            <a:r>
              <a:rPr lang="en-NZ" sz="1200" dirty="0">
                <a:solidFill>
                  <a:schemeClr val="tx2"/>
                </a:solidFill>
              </a:rPr>
              <a:t>Emergency funds now (no link to reforms), and focus on reforms later?</a:t>
            </a:r>
          </a:p>
          <a:p>
            <a:pPr marL="628650" lvl="1" indent="-171450">
              <a:buFont typeface="Arial" panose="020B0604020202020204" pitchFamily="34" charset="0"/>
              <a:buChar char="•"/>
            </a:pPr>
            <a:r>
              <a:rPr lang="en-NZ" sz="1200" dirty="0">
                <a:solidFill>
                  <a:schemeClr val="tx2"/>
                </a:solidFill>
              </a:rPr>
              <a:t>No link?</a:t>
            </a:r>
          </a:p>
        </p:txBody>
      </p:sp>
      <p:pic>
        <p:nvPicPr>
          <p:cNvPr id="18" name="Graphic 17">
            <a:extLst>
              <a:ext uri="{FF2B5EF4-FFF2-40B4-BE49-F238E27FC236}">
                <a16:creationId xmlns:a16="http://schemas.microsoft.com/office/drawing/2014/main" id="{315417E2-7129-4A1D-89A2-44C2355375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4872" y="2168650"/>
            <a:ext cx="473135" cy="473135"/>
          </a:xfrm>
          <a:prstGeom prst="rect">
            <a:avLst/>
          </a:prstGeom>
        </p:spPr>
      </p:pic>
      <p:cxnSp>
        <p:nvCxnSpPr>
          <p:cNvPr id="19" name="Straight Arrow Connector 18">
            <a:extLst>
              <a:ext uri="{FF2B5EF4-FFF2-40B4-BE49-F238E27FC236}">
                <a16:creationId xmlns:a16="http://schemas.microsoft.com/office/drawing/2014/main" id="{F72B8B03-2411-4155-8BBD-8232D3F7323C}"/>
              </a:ext>
            </a:extLst>
          </p:cNvPr>
          <p:cNvCxnSpPr>
            <a:cxnSpLocks/>
          </p:cNvCxnSpPr>
          <p:nvPr/>
        </p:nvCxnSpPr>
        <p:spPr>
          <a:xfrm flipV="1">
            <a:off x="5599915" y="3246121"/>
            <a:ext cx="0" cy="1536567"/>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BA9-D207-420D-BD9B-D1EB13B6B563}"/>
              </a:ext>
            </a:extLst>
          </p:cNvPr>
          <p:cNvSpPr>
            <a:spLocks noGrp="1"/>
          </p:cNvSpPr>
          <p:nvPr>
            <p:ph type="title"/>
          </p:nvPr>
        </p:nvSpPr>
        <p:spPr/>
        <p:txBody>
          <a:bodyPr/>
          <a:lstStyle/>
          <a:p>
            <a:r>
              <a:rPr lang="en-GB"/>
              <a:t>Introducing Creditworthiness</a:t>
            </a:r>
            <a:endParaRPr lang="en-GB" dirty="0"/>
          </a:p>
        </p:txBody>
      </p:sp>
      <p:pic>
        <p:nvPicPr>
          <p:cNvPr id="4" name="Content Placeholder 4" descr="A picture containing text&#10;&#10;Description automatically generated">
            <a:extLst>
              <a:ext uri="{FF2B5EF4-FFF2-40B4-BE49-F238E27FC236}">
                <a16:creationId xmlns:a16="http://schemas.microsoft.com/office/drawing/2014/main" id="{2CDC442B-BB63-4C1C-83C2-0A1626632A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5724" y="1690688"/>
            <a:ext cx="3857625" cy="4629150"/>
          </a:xfrm>
        </p:spPr>
      </p:pic>
    </p:spTree>
    <p:extLst>
      <p:ext uri="{BB962C8B-B14F-4D97-AF65-F5344CB8AC3E}">
        <p14:creationId xmlns:p14="http://schemas.microsoft.com/office/powerpoint/2010/main" val="298062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B16E-20EB-44E4-B0A4-E7209CAF04F3}"/>
              </a:ext>
            </a:extLst>
          </p:cNvPr>
          <p:cNvSpPr>
            <a:spLocks noGrp="1"/>
          </p:cNvSpPr>
          <p:nvPr>
            <p:ph type="title"/>
          </p:nvPr>
        </p:nvSpPr>
        <p:spPr/>
        <p:txBody>
          <a:bodyPr/>
          <a:lstStyle/>
          <a:p>
            <a:r>
              <a:rPr lang="en-GB" dirty="0"/>
              <a:t>Credit Scores </a:t>
            </a:r>
          </a:p>
        </p:txBody>
      </p:sp>
      <p:pic>
        <p:nvPicPr>
          <p:cNvPr id="5" name="Content Placeholder 4" descr="A picture containing screenshot, drawing&#10;&#10;Description automatically generated">
            <a:extLst>
              <a:ext uri="{FF2B5EF4-FFF2-40B4-BE49-F238E27FC236}">
                <a16:creationId xmlns:a16="http://schemas.microsoft.com/office/drawing/2014/main" id="{B97876A7-F27B-4415-80D7-95FAAE13BC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075" y="1697318"/>
            <a:ext cx="7665086" cy="4239261"/>
          </a:xfrm>
        </p:spPr>
      </p:pic>
      <p:sp>
        <p:nvSpPr>
          <p:cNvPr id="6" name="TextBox 5">
            <a:extLst>
              <a:ext uri="{FF2B5EF4-FFF2-40B4-BE49-F238E27FC236}">
                <a16:creationId xmlns:a16="http://schemas.microsoft.com/office/drawing/2014/main" id="{87E06646-D4B9-4EA3-AC18-037F064F387A}"/>
              </a:ext>
            </a:extLst>
          </p:cNvPr>
          <p:cNvSpPr txBox="1"/>
          <p:nvPr/>
        </p:nvSpPr>
        <p:spPr>
          <a:xfrm>
            <a:off x="356586" y="6042302"/>
            <a:ext cx="11663779" cy="307777"/>
          </a:xfrm>
          <a:prstGeom prst="rect">
            <a:avLst/>
          </a:prstGeom>
          <a:noFill/>
        </p:spPr>
        <p:txBody>
          <a:bodyPr wrap="square" rtlCol="0">
            <a:spAutoFit/>
          </a:bodyPr>
          <a:lstStyle/>
          <a:p>
            <a:r>
              <a:rPr lang="en-US" sz="1400" dirty="0"/>
              <a:t>From : </a:t>
            </a:r>
            <a:r>
              <a:rPr lang="en-US" sz="1400" dirty="0" err="1"/>
              <a:t>Dupaco</a:t>
            </a:r>
            <a:r>
              <a:rPr lang="en-US" sz="1400" dirty="0"/>
              <a:t> Credit Union, </a:t>
            </a:r>
            <a:r>
              <a:rPr lang="en-US" sz="1400" dirty="0">
                <a:hlinkClick r:id="rId3"/>
              </a:rPr>
              <a:t>https://www3.dupaco.com/dupaco/images/interior/credit-score-chart.jpg</a:t>
            </a:r>
            <a:r>
              <a:rPr lang="en-US" sz="1400" dirty="0"/>
              <a:t> </a:t>
            </a:r>
          </a:p>
        </p:txBody>
      </p:sp>
    </p:spTree>
    <p:extLst>
      <p:ext uri="{BB962C8B-B14F-4D97-AF65-F5344CB8AC3E}">
        <p14:creationId xmlns:p14="http://schemas.microsoft.com/office/powerpoint/2010/main" val="91864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FC39-A84D-4BC5-9B85-C7C822CC06A3}"/>
              </a:ext>
            </a:extLst>
          </p:cNvPr>
          <p:cNvSpPr>
            <a:spLocks noGrp="1"/>
          </p:cNvSpPr>
          <p:nvPr>
            <p:ph type="title"/>
          </p:nvPr>
        </p:nvSpPr>
        <p:spPr/>
        <p:txBody>
          <a:bodyPr/>
          <a:lstStyle/>
          <a:p>
            <a:r>
              <a:rPr lang="en-GB" dirty="0"/>
              <a:t>What is creditworthiness?</a:t>
            </a:r>
          </a:p>
        </p:txBody>
      </p:sp>
      <p:sp>
        <p:nvSpPr>
          <p:cNvPr id="4" name="Rectangle 1">
            <a:extLst>
              <a:ext uri="{FF2B5EF4-FFF2-40B4-BE49-F238E27FC236}">
                <a16:creationId xmlns:a16="http://schemas.microsoft.com/office/drawing/2014/main" id="{9B5E1F02-1469-4275-BF10-012FBB9F430C}"/>
              </a:ext>
            </a:extLst>
          </p:cNvPr>
          <p:cNvSpPr>
            <a:spLocks noChangeArrowheads="1"/>
          </p:cNvSpPr>
          <p:nvPr/>
        </p:nvSpPr>
        <p:spPr bwMode="auto">
          <a:xfrm>
            <a:off x="2584142" y="5727163"/>
            <a:ext cx="6248400" cy="546100"/>
          </a:xfrm>
          <a:prstGeom prst="rect">
            <a:avLst/>
          </a:prstGeom>
          <a:solidFill>
            <a:srgbClr val="0C8BD3"/>
          </a:solidFill>
          <a:ln w="9525" algn="ctr">
            <a:noFill/>
            <a:round/>
            <a:headEnd/>
            <a:tailEnd/>
          </a:ln>
          <a:effec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US" altLang="en-US" sz="1600" b="1" dirty="0">
                <a:solidFill>
                  <a:schemeClr val="bg1"/>
                </a:solidFill>
              </a:rPr>
              <a:t>High creditworthiness increases the ability &amp; lowers the cost to water utilities of accessing external financing</a:t>
            </a:r>
          </a:p>
        </p:txBody>
      </p:sp>
      <p:sp>
        <p:nvSpPr>
          <p:cNvPr id="5" name="TextBox 4">
            <a:extLst>
              <a:ext uri="{FF2B5EF4-FFF2-40B4-BE49-F238E27FC236}">
                <a16:creationId xmlns:a16="http://schemas.microsoft.com/office/drawing/2014/main" id="{285095BD-FB40-4352-BC0B-4B16F63502A0}"/>
              </a:ext>
            </a:extLst>
          </p:cNvPr>
          <p:cNvSpPr txBox="1"/>
          <p:nvPr/>
        </p:nvSpPr>
        <p:spPr>
          <a:xfrm>
            <a:off x="1898342" y="1923599"/>
            <a:ext cx="3810000" cy="3416320"/>
          </a:xfrm>
          <a:prstGeom prst="rect">
            <a:avLst/>
          </a:prstGeom>
          <a:noFill/>
        </p:spPr>
        <p:txBody>
          <a:bodyPr wrap="square" rtlCol="0">
            <a:spAutoFit/>
          </a:bodyPr>
          <a:lstStyle/>
          <a:p>
            <a:r>
              <a:rPr lang="en-US" sz="1800" b="1" dirty="0"/>
              <a:t>Creditworthiness is a measure of ability to meet debt obligations. It considers:</a:t>
            </a:r>
          </a:p>
          <a:p>
            <a:pPr marL="285750" indent="-285750">
              <a:buFont typeface="Arial" panose="020B0604020202020204" pitchFamily="34" charset="0"/>
              <a:buChar char="•"/>
            </a:pPr>
            <a:r>
              <a:rPr lang="en-US" sz="1800" dirty="0"/>
              <a:t>Financial management incl. current debt obligations and  historical debt servicing</a:t>
            </a:r>
          </a:p>
          <a:p>
            <a:pPr marL="285750" indent="-285750">
              <a:buFont typeface="Arial" panose="020B0604020202020204" pitchFamily="34" charset="0"/>
              <a:buChar char="•"/>
            </a:pPr>
            <a:r>
              <a:rPr lang="en-US" sz="1800" dirty="0"/>
              <a:t>Own source revenues and ability to generate positive cash flows</a:t>
            </a:r>
          </a:p>
          <a:p>
            <a:pPr marL="285750" indent="-285750">
              <a:buFont typeface="Arial" panose="020B0604020202020204" pitchFamily="34" charset="0"/>
              <a:buChar char="•"/>
            </a:pPr>
            <a:r>
              <a:rPr lang="en-US" sz="1800" dirty="0"/>
              <a:t>Governance and operational performance</a:t>
            </a:r>
          </a:p>
          <a:p>
            <a:pPr marL="285750" indent="-285750">
              <a:buFont typeface="Arial" panose="020B0604020202020204" pitchFamily="34" charset="0"/>
              <a:buChar char="•"/>
            </a:pPr>
            <a:r>
              <a:rPr lang="en-US" sz="1800" dirty="0"/>
              <a:t>Regulation and its impact on growth and profitability </a:t>
            </a:r>
          </a:p>
        </p:txBody>
      </p:sp>
      <p:sp>
        <p:nvSpPr>
          <p:cNvPr id="6" name="TextBox 5">
            <a:extLst>
              <a:ext uri="{FF2B5EF4-FFF2-40B4-BE49-F238E27FC236}">
                <a16:creationId xmlns:a16="http://schemas.microsoft.com/office/drawing/2014/main" id="{364103EE-506B-43BD-8664-D3A46BB6AC80}"/>
              </a:ext>
            </a:extLst>
          </p:cNvPr>
          <p:cNvSpPr txBox="1"/>
          <p:nvPr/>
        </p:nvSpPr>
        <p:spPr>
          <a:xfrm>
            <a:off x="5987742" y="2351616"/>
            <a:ext cx="3657600" cy="2308324"/>
          </a:xfrm>
          <a:prstGeom prst="rect">
            <a:avLst/>
          </a:prstGeom>
          <a:noFill/>
        </p:spPr>
        <p:txBody>
          <a:bodyPr wrap="square" rtlCol="0">
            <a:spAutoFit/>
          </a:bodyPr>
          <a:lstStyle/>
          <a:p>
            <a:r>
              <a:rPr lang="en-US" sz="1800" b="1" dirty="0"/>
              <a:t>S&amp;P, Moody’s, Fitch, and GCR credit ratings are indicative measures of creditworthiness used by financing institutions</a:t>
            </a:r>
          </a:p>
          <a:p>
            <a:pPr marL="285750" indent="-285750">
              <a:buFont typeface="Arial" panose="020B0604020202020204" pitchFamily="34" charset="0"/>
              <a:buChar char="•"/>
            </a:pPr>
            <a:r>
              <a:rPr lang="en-US" sz="1800" dirty="0"/>
              <a:t>Investment grade ratings from AAA (Aaa) to BBB- (Baa3)</a:t>
            </a:r>
          </a:p>
          <a:p>
            <a:pPr marL="285750" indent="-285750">
              <a:buFont typeface="Arial" panose="020B0604020202020204" pitchFamily="34" charset="0"/>
              <a:buChar char="•"/>
            </a:pPr>
            <a:r>
              <a:rPr lang="en-US" sz="1800" dirty="0"/>
              <a:t>Lower quality / junk ratings from BB+ (Ba1) to D (C)</a:t>
            </a:r>
          </a:p>
        </p:txBody>
      </p:sp>
    </p:spTree>
    <p:extLst>
      <p:ext uri="{BB962C8B-B14F-4D97-AF65-F5344CB8AC3E}">
        <p14:creationId xmlns:p14="http://schemas.microsoft.com/office/powerpoint/2010/main" val="259754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1E1E-1502-4627-9EF3-3570F0B6170C}"/>
              </a:ext>
            </a:extLst>
          </p:cNvPr>
          <p:cNvSpPr>
            <a:spLocks noGrp="1"/>
          </p:cNvSpPr>
          <p:nvPr>
            <p:ph type="title"/>
          </p:nvPr>
        </p:nvSpPr>
        <p:spPr/>
        <p:txBody>
          <a:bodyPr/>
          <a:lstStyle/>
          <a:p>
            <a:r>
              <a:rPr lang="en-GB" dirty="0"/>
              <a:t>How is creditworthiness measured?</a:t>
            </a:r>
          </a:p>
        </p:txBody>
      </p:sp>
      <p:graphicFrame>
        <p:nvGraphicFramePr>
          <p:cNvPr id="6" name="Table 6">
            <a:extLst>
              <a:ext uri="{FF2B5EF4-FFF2-40B4-BE49-F238E27FC236}">
                <a16:creationId xmlns:a16="http://schemas.microsoft.com/office/drawing/2014/main" id="{9594F4CB-0AB7-4C5B-B952-1130DF0188B3}"/>
              </a:ext>
            </a:extLst>
          </p:cNvPr>
          <p:cNvGraphicFramePr>
            <a:graphicFrameLocks noGrp="1"/>
          </p:cNvGraphicFramePr>
          <p:nvPr>
            <p:ph idx="1"/>
            <p:extLst>
              <p:ext uri="{D42A27DB-BD31-4B8C-83A1-F6EECF244321}">
                <p14:modId xmlns:p14="http://schemas.microsoft.com/office/powerpoint/2010/main" val="25307751"/>
              </p:ext>
            </p:extLst>
          </p:nvPr>
        </p:nvGraphicFramePr>
        <p:xfrm>
          <a:off x="838200" y="1825625"/>
          <a:ext cx="9424386" cy="3337560"/>
        </p:xfrm>
        <a:graphic>
          <a:graphicData uri="http://schemas.openxmlformats.org/drawingml/2006/table">
            <a:tbl>
              <a:tblPr firstRow="1" bandRow="1">
                <a:tableStyleId>{5C22544A-7EE6-4342-B048-85BDC9FD1C3A}</a:tableStyleId>
              </a:tblPr>
              <a:tblGrid>
                <a:gridCol w="4712193">
                  <a:extLst>
                    <a:ext uri="{9D8B030D-6E8A-4147-A177-3AD203B41FA5}">
                      <a16:colId xmlns:a16="http://schemas.microsoft.com/office/drawing/2014/main" val="658435250"/>
                    </a:ext>
                  </a:extLst>
                </a:gridCol>
                <a:gridCol w="4712193">
                  <a:extLst>
                    <a:ext uri="{9D8B030D-6E8A-4147-A177-3AD203B41FA5}">
                      <a16:colId xmlns:a16="http://schemas.microsoft.com/office/drawing/2014/main" val="288746106"/>
                    </a:ext>
                  </a:extLst>
                </a:gridCol>
              </a:tblGrid>
              <a:tr h="370840">
                <a:tc>
                  <a:txBody>
                    <a:bodyPr/>
                    <a:lstStyle/>
                    <a:p>
                      <a:r>
                        <a:rPr lang="en-GB" dirty="0"/>
                        <a:t>Moody’s</a:t>
                      </a:r>
                    </a:p>
                  </a:txBody>
                  <a:tcPr>
                    <a:solidFill>
                      <a:srgbClr val="0A58B5"/>
                    </a:solidFill>
                  </a:tcPr>
                </a:tc>
                <a:tc>
                  <a:txBody>
                    <a:bodyPr/>
                    <a:lstStyle/>
                    <a:p>
                      <a:r>
                        <a:rPr lang="en-GB" dirty="0"/>
                        <a:t>Standard &amp; Poor’s</a:t>
                      </a:r>
                    </a:p>
                  </a:txBody>
                  <a:tcPr>
                    <a:solidFill>
                      <a:srgbClr val="0A58B5"/>
                    </a:solidFill>
                  </a:tcPr>
                </a:tc>
                <a:extLst>
                  <a:ext uri="{0D108BD9-81ED-4DB2-BD59-A6C34878D82A}">
                    <a16:rowId xmlns:a16="http://schemas.microsoft.com/office/drawing/2014/main" val="924734859"/>
                  </a:ext>
                </a:extLst>
              </a:tr>
              <a:tr h="370840">
                <a:tc>
                  <a:txBody>
                    <a:bodyPr/>
                    <a:lstStyle/>
                    <a:p>
                      <a:r>
                        <a:rPr lang="en-GB" dirty="0" err="1"/>
                        <a:t>Aaa</a:t>
                      </a:r>
                      <a:endParaRPr lang="en-GB" dirty="0"/>
                    </a:p>
                  </a:txBody>
                  <a:tcPr/>
                </a:tc>
                <a:tc>
                  <a:txBody>
                    <a:bodyPr/>
                    <a:lstStyle/>
                    <a:p>
                      <a:r>
                        <a:rPr lang="en-GB" dirty="0"/>
                        <a:t>AAA</a:t>
                      </a:r>
                    </a:p>
                  </a:txBody>
                  <a:tcPr/>
                </a:tc>
                <a:extLst>
                  <a:ext uri="{0D108BD9-81ED-4DB2-BD59-A6C34878D82A}">
                    <a16:rowId xmlns:a16="http://schemas.microsoft.com/office/drawing/2014/main" val="1863877702"/>
                  </a:ext>
                </a:extLst>
              </a:tr>
              <a:tr h="370840">
                <a:tc>
                  <a:txBody>
                    <a:bodyPr/>
                    <a:lstStyle/>
                    <a:p>
                      <a:r>
                        <a:rPr lang="en-GB" dirty="0"/>
                        <a:t>Aa</a:t>
                      </a:r>
                    </a:p>
                  </a:txBody>
                  <a:tcPr/>
                </a:tc>
                <a:tc>
                  <a:txBody>
                    <a:bodyPr/>
                    <a:lstStyle/>
                    <a:p>
                      <a:r>
                        <a:rPr lang="en-GB" dirty="0"/>
                        <a:t>AA</a:t>
                      </a:r>
                    </a:p>
                  </a:txBody>
                  <a:tcPr/>
                </a:tc>
                <a:extLst>
                  <a:ext uri="{0D108BD9-81ED-4DB2-BD59-A6C34878D82A}">
                    <a16:rowId xmlns:a16="http://schemas.microsoft.com/office/drawing/2014/main" val="2080684555"/>
                  </a:ext>
                </a:extLst>
              </a:tr>
              <a:tr h="370840">
                <a:tc>
                  <a:txBody>
                    <a:bodyPr/>
                    <a:lstStyle/>
                    <a:p>
                      <a:r>
                        <a:rPr lang="en-GB" dirty="0"/>
                        <a:t>A</a:t>
                      </a:r>
                    </a:p>
                  </a:txBody>
                  <a:tcPr/>
                </a:tc>
                <a:tc>
                  <a:txBody>
                    <a:bodyPr/>
                    <a:lstStyle/>
                    <a:p>
                      <a:r>
                        <a:rPr lang="en-GB" dirty="0"/>
                        <a:t>A</a:t>
                      </a:r>
                    </a:p>
                  </a:txBody>
                  <a:tcPr/>
                </a:tc>
                <a:extLst>
                  <a:ext uri="{0D108BD9-81ED-4DB2-BD59-A6C34878D82A}">
                    <a16:rowId xmlns:a16="http://schemas.microsoft.com/office/drawing/2014/main" val="3297922673"/>
                  </a:ext>
                </a:extLst>
              </a:tr>
              <a:tr h="370840">
                <a:tc>
                  <a:txBody>
                    <a:bodyPr/>
                    <a:lstStyle/>
                    <a:p>
                      <a:r>
                        <a:rPr lang="en-GB" dirty="0"/>
                        <a:t>Baa</a:t>
                      </a:r>
                    </a:p>
                  </a:txBody>
                  <a:tcPr/>
                </a:tc>
                <a:tc>
                  <a:txBody>
                    <a:bodyPr/>
                    <a:lstStyle/>
                    <a:p>
                      <a:r>
                        <a:rPr lang="en-GB" dirty="0"/>
                        <a:t>BBB</a:t>
                      </a:r>
                    </a:p>
                  </a:txBody>
                  <a:tcPr/>
                </a:tc>
                <a:extLst>
                  <a:ext uri="{0D108BD9-81ED-4DB2-BD59-A6C34878D82A}">
                    <a16:rowId xmlns:a16="http://schemas.microsoft.com/office/drawing/2014/main" val="1208719966"/>
                  </a:ext>
                </a:extLst>
              </a:tr>
              <a:tr h="370840">
                <a:tc>
                  <a:txBody>
                    <a:bodyPr/>
                    <a:lstStyle/>
                    <a:p>
                      <a:r>
                        <a:rPr lang="en-GB" dirty="0"/>
                        <a:t>Ba</a:t>
                      </a:r>
                    </a:p>
                  </a:txBody>
                  <a:tcPr/>
                </a:tc>
                <a:tc>
                  <a:txBody>
                    <a:bodyPr/>
                    <a:lstStyle/>
                    <a:p>
                      <a:r>
                        <a:rPr lang="en-GB" dirty="0"/>
                        <a:t>BB</a:t>
                      </a:r>
                    </a:p>
                  </a:txBody>
                  <a:tcPr/>
                </a:tc>
                <a:extLst>
                  <a:ext uri="{0D108BD9-81ED-4DB2-BD59-A6C34878D82A}">
                    <a16:rowId xmlns:a16="http://schemas.microsoft.com/office/drawing/2014/main" val="3178192787"/>
                  </a:ext>
                </a:extLst>
              </a:tr>
              <a:tr h="370840">
                <a:tc>
                  <a:txBody>
                    <a:bodyPr/>
                    <a:lstStyle/>
                    <a:p>
                      <a:r>
                        <a:rPr lang="en-GB" dirty="0"/>
                        <a:t>B</a:t>
                      </a:r>
                    </a:p>
                  </a:txBody>
                  <a:tcPr/>
                </a:tc>
                <a:tc>
                  <a:txBody>
                    <a:bodyPr/>
                    <a:lstStyle/>
                    <a:p>
                      <a:r>
                        <a:rPr lang="en-GB" dirty="0"/>
                        <a:t>B</a:t>
                      </a:r>
                    </a:p>
                  </a:txBody>
                  <a:tcPr/>
                </a:tc>
                <a:extLst>
                  <a:ext uri="{0D108BD9-81ED-4DB2-BD59-A6C34878D82A}">
                    <a16:rowId xmlns:a16="http://schemas.microsoft.com/office/drawing/2014/main" val="3794242858"/>
                  </a:ext>
                </a:extLst>
              </a:tr>
              <a:tr h="370840">
                <a:tc>
                  <a:txBody>
                    <a:bodyPr/>
                    <a:lstStyle/>
                    <a:p>
                      <a:r>
                        <a:rPr lang="en-GB" dirty="0" err="1"/>
                        <a:t>Caa</a:t>
                      </a:r>
                      <a:endParaRPr lang="en-GB" dirty="0"/>
                    </a:p>
                  </a:txBody>
                  <a:tcPr/>
                </a:tc>
                <a:tc>
                  <a:txBody>
                    <a:bodyPr/>
                    <a:lstStyle/>
                    <a:p>
                      <a:r>
                        <a:rPr lang="en-GB" dirty="0"/>
                        <a:t>CCC</a:t>
                      </a:r>
                    </a:p>
                  </a:txBody>
                  <a:tcPr/>
                </a:tc>
                <a:extLst>
                  <a:ext uri="{0D108BD9-81ED-4DB2-BD59-A6C34878D82A}">
                    <a16:rowId xmlns:a16="http://schemas.microsoft.com/office/drawing/2014/main" val="519619950"/>
                  </a:ext>
                </a:extLst>
              </a:tr>
              <a:tr h="370840">
                <a:tc>
                  <a:txBody>
                    <a:bodyPr/>
                    <a:lstStyle/>
                    <a:p>
                      <a:r>
                        <a:rPr lang="en-GB" dirty="0"/>
                        <a:t>Ca</a:t>
                      </a:r>
                    </a:p>
                  </a:txBody>
                  <a:tcPr/>
                </a:tc>
                <a:tc>
                  <a:txBody>
                    <a:bodyPr/>
                    <a:lstStyle/>
                    <a:p>
                      <a:r>
                        <a:rPr lang="en-GB" dirty="0"/>
                        <a:t>CC/C</a:t>
                      </a:r>
                    </a:p>
                  </a:txBody>
                  <a:tcPr/>
                </a:tc>
                <a:extLst>
                  <a:ext uri="{0D108BD9-81ED-4DB2-BD59-A6C34878D82A}">
                    <a16:rowId xmlns:a16="http://schemas.microsoft.com/office/drawing/2014/main" val="2922226110"/>
                  </a:ext>
                </a:extLst>
              </a:tr>
            </a:tbl>
          </a:graphicData>
        </a:graphic>
      </p:graphicFrame>
      <p:cxnSp>
        <p:nvCxnSpPr>
          <p:cNvPr id="10" name="Straight Connector 9">
            <a:extLst>
              <a:ext uri="{FF2B5EF4-FFF2-40B4-BE49-F238E27FC236}">
                <a16:creationId xmlns:a16="http://schemas.microsoft.com/office/drawing/2014/main" id="{9AB33C98-A5C7-457E-8DD7-51F7B48365BF}"/>
              </a:ext>
            </a:extLst>
          </p:cNvPr>
          <p:cNvCxnSpPr>
            <a:cxnSpLocks/>
          </p:cNvCxnSpPr>
          <p:nvPr/>
        </p:nvCxnSpPr>
        <p:spPr>
          <a:xfrm flipV="1">
            <a:off x="905522" y="3693110"/>
            <a:ext cx="9357064" cy="1"/>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F6448A9D-AB0C-4206-88E0-8090DB41B91B}"/>
              </a:ext>
            </a:extLst>
          </p:cNvPr>
          <p:cNvSpPr/>
          <p:nvPr/>
        </p:nvSpPr>
        <p:spPr>
          <a:xfrm>
            <a:off x="10262586" y="2192784"/>
            <a:ext cx="1775534" cy="1500315"/>
          </a:xfrm>
          <a:prstGeom prst="rect">
            <a:avLst/>
          </a:prstGeom>
          <a:solidFill>
            <a:srgbClr val="0A5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Investment</a:t>
            </a:r>
          </a:p>
        </p:txBody>
      </p:sp>
      <p:sp>
        <p:nvSpPr>
          <p:cNvPr id="16" name="Rectangle 15">
            <a:extLst>
              <a:ext uri="{FF2B5EF4-FFF2-40B4-BE49-F238E27FC236}">
                <a16:creationId xmlns:a16="http://schemas.microsoft.com/office/drawing/2014/main" id="{F45335D2-1AFB-4C47-B827-18252CB45956}"/>
              </a:ext>
            </a:extLst>
          </p:cNvPr>
          <p:cNvSpPr/>
          <p:nvPr/>
        </p:nvSpPr>
        <p:spPr>
          <a:xfrm>
            <a:off x="10262586" y="3693099"/>
            <a:ext cx="1775534" cy="1500315"/>
          </a:xfrm>
          <a:prstGeom prst="rect">
            <a:avLst/>
          </a:prstGeom>
          <a:solidFill>
            <a:srgbClr val="0A5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Speculative</a:t>
            </a:r>
          </a:p>
        </p:txBody>
      </p:sp>
    </p:spTree>
    <p:extLst>
      <p:ext uri="{BB962C8B-B14F-4D97-AF65-F5344CB8AC3E}">
        <p14:creationId xmlns:p14="http://schemas.microsoft.com/office/powerpoint/2010/main" val="114454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2DD4-9633-41EE-A8A1-805696964093}"/>
              </a:ext>
            </a:extLst>
          </p:cNvPr>
          <p:cNvSpPr>
            <a:spLocks noGrp="1"/>
          </p:cNvSpPr>
          <p:nvPr>
            <p:ph type="title"/>
          </p:nvPr>
        </p:nvSpPr>
        <p:spPr>
          <a:xfrm>
            <a:off x="1261872" y="365760"/>
            <a:ext cx="9692640" cy="875013"/>
          </a:xfrm>
        </p:spPr>
        <p:txBody>
          <a:bodyPr/>
          <a:lstStyle/>
          <a:p>
            <a:r>
              <a:rPr lang="en-GB" dirty="0"/>
              <a:t>Why does creditworthiness matter?</a:t>
            </a:r>
          </a:p>
        </p:txBody>
      </p:sp>
      <p:sp>
        <p:nvSpPr>
          <p:cNvPr id="4" name="Rectangle 3">
            <a:extLst>
              <a:ext uri="{FF2B5EF4-FFF2-40B4-BE49-F238E27FC236}">
                <a16:creationId xmlns:a16="http://schemas.microsoft.com/office/drawing/2014/main" id="{BAC817F8-303A-4B17-AAA8-092ADE62CB85}"/>
              </a:ext>
            </a:extLst>
          </p:cNvPr>
          <p:cNvSpPr/>
          <p:nvPr/>
        </p:nvSpPr>
        <p:spPr>
          <a:xfrm>
            <a:off x="1808833" y="1197859"/>
            <a:ext cx="8510725" cy="369332"/>
          </a:xfrm>
          <a:prstGeom prst="rect">
            <a:avLst/>
          </a:prstGeom>
        </p:spPr>
        <p:txBody>
          <a:bodyPr wrap="square">
            <a:spAutoFit/>
          </a:bodyPr>
          <a:lstStyle/>
          <a:p>
            <a:r>
              <a:rPr lang="en-US" dirty="0"/>
              <a:t>Credit ratings boost water utilities’ financing prospects and help in decision-making</a:t>
            </a:r>
            <a:endParaRPr lang="en-GB" dirty="0"/>
          </a:p>
        </p:txBody>
      </p:sp>
      <p:sp>
        <p:nvSpPr>
          <p:cNvPr id="5" name="Content Placeholder 5">
            <a:extLst>
              <a:ext uri="{FF2B5EF4-FFF2-40B4-BE49-F238E27FC236}">
                <a16:creationId xmlns:a16="http://schemas.microsoft.com/office/drawing/2014/main" id="{D96810BA-8EBD-42D7-B641-8F60495F6605}"/>
              </a:ext>
            </a:extLst>
          </p:cNvPr>
          <p:cNvSpPr txBox="1">
            <a:spLocks/>
          </p:cNvSpPr>
          <p:nvPr/>
        </p:nvSpPr>
        <p:spPr>
          <a:xfrm>
            <a:off x="1718037" y="2434504"/>
            <a:ext cx="3408362" cy="823912"/>
          </a:xfrm>
          <a:prstGeom prst="rect">
            <a:avLst/>
          </a:prstGeom>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500" dirty="0"/>
          </a:p>
          <a:p>
            <a:endParaRPr lang="en-US" sz="1500" dirty="0"/>
          </a:p>
        </p:txBody>
      </p:sp>
      <p:sp>
        <p:nvSpPr>
          <p:cNvPr id="6" name="Content Placeholder 7">
            <a:extLst>
              <a:ext uri="{FF2B5EF4-FFF2-40B4-BE49-F238E27FC236}">
                <a16:creationId xmlns:a16="http://schemas.microsoft.com/office/drawing/2014/main" id="{14735A6B-FFB1-4041-A666-50821C0F033A}"/>
              </a:ext>
            </a:extLst>
          </p:cNvPr>
          <p:cNvSpPr txBox="1">
            <a:spLocks/>
          </p:cNvSpPr>
          <p:nvPr/>
        </p:nvSpPr>
        <p:spPr>
          <a:xfrm>
            <a:off x="2749118" y="2034845"/>
            <a:ext cx="7416799" cy="751460"/>
          </a:xfrm>
          <a:prstGeom prst="rect">
            <a:avLst/>
          </a:prstGeom>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pPr>
            <a:r>
              <a:rPr lang="en-US" sz="1500" b="1" dirty="0"/>
              <a:t>Access to capital markets: </a:t>
            </a:r>
            <a:r>
              <a:rPr lang="en-US" sz="1500" dirty="0"/>
              <a:t>Getting a formal credit rating allows water utilities to get listed on capital markets.  For example, the Kenya Pooled Water Fund, through bond issuances relying on the ratings of underlying water service providers, helps to attract new investors.</a:t>
            </a:r>
            <a:endParaRPr lang="en-US" sz="1500" baseline="30000" dirty="0"/>
          </a:p>
        </p:txBody>
      </p:sp>
      <p:sp>
        <p:nvSpPr>
          <p:cNvPr id="7" name="Content Placeholder 7">
            <a:extLst>
              <a:ext uri="{FF2B5EF4-FFF2-40B4-BE49-F238E27FC236}">
                <a16:creationId xmlns:a16="http://schemas.microsoft.com/office/drawing/2014/main" id="{B46A1F2B-C856-4F53-A08A-4D90EB997CE8}"/>
              </a:ext>
            </a:extLst>
          </p:cNvPr>
          <p:cNvSpPr txBox="1">
            <a:spLocks/>
          </p:cNvSpPr>
          <p:nvPr/>
        </p:nvSpPr>
        <p:spPr bwMode="auto">
          <a:xfrm>
            <a:off x="2749118" y="3124836"/>
            <a:ext cx="7416799" cy="79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pPr>
            <a:r>
              <a:rPr lang="en-US" sz="1500" b="1" dirty="0"/>
              <a:t>Trusted source of company information:</a:t>
            </a:r>
            <a:r>
              <a:rPr lang="en-US" sz="1500" dirty="0"/>
              <a:t> The credit review, which is a key part of the credit rating process, provides an independent opinion on the water utility which boosts investors confidence in its performance.  A credit rating, no matter how low, can be important to investors in their consideration of a utility.</a:t>
            </a:r>
          </a:p>
        </p:txBody>
      </p:sp>
      <p:sp>
        <p:nvSpPr>
          <p:cNvPr id="8" name="Content Placeholder 7">
            <a:extLst>
              <a:ext uri="{FF2B5EF4-FFF2-40B4-BE49-F238E27FC236}">
                <a16:creationId xmlns:a16="http://schemas.microsoft.com/office/drawing/2014/main" id="{44A2550A-816D-4DE4-B4B9-B4619A059EEF}"/>
              </a:ext>
            </a:extLst>
          </p:cNvPr>
          <p:cNvSpPr txBox="1">
            <a:spLocks/>
          </p:cNvSpPr>
          <p:nvPr/>
        </p:nvSpPr>
        <p:spPr bwMode="auto">
          <a:xfrm>
            <a:off x="2749118" y="4173860"/>
            <a:ext cx="7416799" cy="76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pPr>
            <a:r>
              <a:rPr lang="en-US" sz="1500" b="1" dirty="0"/>
              <a:t>Lowered cost of capital:</a:t>
            </a:r>
            <a:r>
              <a:rPr lang="en-US" sz="1500" dirty="0"/>
              <a:t> Research has shown that higher credit ratings attract more </a:t>
            </a:r>
            <a:r>
              <a:rPr lang="en-US" sz="1500" dirty="0" err="1"/>
              <a:t>favourable</a:t>
            </a:r>
            <a:r>
              <a:rPr lang="en-US" sz="1500" dirty="0"/>
              <a:t> rates, normally shown through lower interest rates and longer terms, which is a factor of investor confidence in the companies seeking finance. </a:t>
            </a:r>
          </a:p>
        </p:txBody>
      </p:sp>
      <p:cxnSp>
        <p:nvCxnSpPr>
          <p:cNvPr id="9" name="Straight Connector 8">
            <a:extLst>
              <a:ext uri="{FF2B5EF4-FFF2-40B4-BE49-F238E27FC236}">
                <a16:creationId xmlns:a16="http://schemas.microsoft.com/office/drawing/2014/main" id="{A78809B3-3A53-495D-838C-07F69B458CEA}"/>
              </a:ext>
            </a:extLst>
          </p:cNvPr>
          <p:cNvCxnSpPr>
            <a:cxnSpLocks/>
          </p:cNvCxnSpPr>
          <p:nvPr/>
        </p:nvCxnSpPr>
        <p:spPr bwMode="auto">
          <a:xfrm>
            <a:off x="1962475" y="3040287"/>
            <a:ext cx="8203442" cy="0"/>
          </a:xfrm>
          <a:prstGeom prst="line">
            <a:avLst/>
          </a:prstGeom>
          <a:ln w="9525" cap="flat" cmpd="sng" algn="ctr">
            <a:solidFill>
              <a:schemeClr val="dk1"/>
            </a:solidFill>
            <a:prstDash val="dash"/>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F841775-64D4-45B6-A0F2-0798FDC0796C}"/>
              </a:ext>
            </a:extLst>
          </p:cNvPr>
          <p:cNvCxnSpPr>
            <a:cxnSpLocks/>
          </p:cNvCxnSpPr>
          <p:nvPr/>
        </p:nvCxnSpPr>
        <p:spPr bwMode="auto">
          <a:xfrm>
            <a:off x="1962475" y="4097660"/>
            <a:ext cx="8203442" cy="0"/>
          </a:xfrm>
          <a:prstGeom prst="line">
            <a:avLst/>
          </a:prstGeom>
          <a:ln w="9525" cap="flat" cmpd="sng" algn="ctr">
            <a:solidFill>
              <a:schemeClr val="dk1"/>
            </a:solidFill>
            <a:prstDash val="dash"/>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7E3582E1-22FC-412B-A04E-C5BE3F4E8DFB}"/>
              </a:ext>
            </a:extLst>
          </p:cNvPr>
          <p:cNvCxnSpPr>
            <a:cxnSpLocks/>
          </p:cNvCxnSpPr>
          <p:nvPr/>
        </p:nvCxnSpPr>
        <p:spPr bwMode="auto">
          <a:xfrm>
            <a:off x="1962475" y="5191957"/>
            <a:ext cx="8203442" cy="0"/>
          </a:xfrm>
          <a:prstGeom prst="line">
            <a:avLst/>
          </a:prstGeom>
          <a:ln w="9525" cap="flat" cmpd="sng" algn="ctr">
            <a:solidFill>
              <a:schemeClr val="dk1"/>
            </a:solidFill>
            <a:prstDash val="dash"/>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tx1"/>
          </a:fontRef>
        </p:style>
      </p:cxnSp>
      <p:sp>
        <p:nvSpPr>
          <p:cNvPr id="12" name="Content Placeholder 7">
            <a:extLst>
              <a:ext uri="{FF2B5EF4-FFF2-40B4-BE49-F238E27FC236}">
                <a16:creationId xmlns:a16="http://schemas.microsoft.com/office/drawing/2014/main" id="{AFDBBA27-9B21-4252-A7AD-CCF1688A1977}"/>
              </a:ext>
            </a:extLst>
          </p:cNvPr>
          <p:cNvSpPr txBox="1">
            <a:spLocks/>
          </p:cNvSpPr>
          <p:nvPr/>
        </p:nvSpPr>
        <p:spPr bwMode="auto">
          <a:xfrm>
            <a:off x="2749118" y="5268157"/>
            <a:ext cx="7416799" cy="83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pPr>
            <a:r>
              <a:rPr lang="en-US" sz="1500" b="1" dirty="0"/>
              <a:t>Streamlined operations:</a:t>
            </a:r>
            <a:r>
              <a:rPr lang="en-US" sz="1500" dirty="0"/>
              <a:t> Regular review of water utilities to reassess their credit rating helps to improve accountability and efficiency of the utility’s operations</a:t>
            </a:r>
          </a:p>
        </p:txBody>
      </p:sp>
      <p:pic>
        <p:nvPicPr>
          <p:cNvPr id="13" name="Picture 12">
            <a:extLst>
              <a:ext uri="{FF2B5EF4-FFF2-40B4-BE49-F238E27FC236}">
                <a16:creationId xmlns:a16="http://schemas.microsoft.com/office/drawing/2014/main" id="{2391AE01-E88B-4A71-A935-FA04E9FD4618}"/>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3334" t="6667" r="24444" b="21111"/>
          <a:stretch/>
        </p:blipFill>
        <p:spPr>
          <a:xfrm flipH="1">
            <a:off x="1882761" y="4250060"/>
            <a:ext cx="790381" cy="608455"/>
          </a:xfrm>
          <a:prstGeom prst="rect">
            <a:avLst/>
          </a:prstGeom>
        </p:spPr>
      </p:pic>
      <p:pic>
        <p:nvPicPr>
          <p:cNvPr id="14" name="Picture 13">
            <a:extLst>
              <a:ext uri="{FF2B5EF4-FFF2-40B4-BE49-F238E27FC236}">
                <a16:creationId xmlns:a16="http://schemas.microsoft.com/office/drawing/2014/main" id="{12354886-3470-4691-BF0E-945C83F25FB2}"/>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667" r="6886" b="13333"/>
          <a:stretch/>
        </p:blipFill>
        <p:spPr>
          <a:xfrm rot="8040376" flipV="1">
            <a:off x="1911076" y="2042768"/>
            <a:ext cx="733750" cy="735615"/>
          </a:xfrm>
          <a:prstGeom prst="rect">
            <a:avLst/>
          </a:prstGeom>
          <a:ln>
            <a:solidFill>
              <a:schemeClr val="accent3"/>
            </a:solidFill>
          </a:ln>
        </p:spPr>
      </p:pic>
      <p:pic>
        <p:nvPicPr>
          <p:cNvPr id="15" name="Picture 14">
            <a:extLst>
              <a:ext uri="{FF2B5EF4-FFF2-40B4-BE49-F238E27FC236}">
                <a16:creationId xmlns:a16="http://schemas.microsoft.com/office/drawing/2014/main" id="{1D0439B1-7E50-40FD-9437-E7F1500933A3}"/>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6666" t="12222" r="6666" b="24587"/>
          <a:stretch/>
        </p:blipFill>
        <p:spPr>
          <a:xfrm>
            <a:off x="1836213" y="5362375"/>
            <a:ext cx="883477" cy="644164"/>
          </a:xfrm>
          <a:prstGeom prst="rect">
            <a:avLst/>
          </a:prstGeom>
        </p:spPr>
      </p:pic>
      <p:pic>
        <p:nvPicPr>
          <p:cNvPr id="16" name="Picture 15">
            <a:extLst>
              <a:ext uri="{FF2B5EF4-FFF2-40B4-BE49-F238E27FC236}">
                <a16:creationId xmlns:a16="http://schemas.microsoft.com/office/drawing/2014/main" id="{87701BC3-8B6D-455C-B2C4-79FB30BD6193}"/>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r="3327" b="15692"/>
          <a:stretch/>
        </p:blipFill>
        <p:spPr>
          <a:xfrm>
            <a:off x="1860797" y="3166649"/>
            <a:ext cx="890622" cy="776705"/>
          </a:xfrm>
          <a:prstGeom prst="rect">
            <a:avLst/>
          </a:prstGeom>
        </p:spPr>
      </p:pic>
      <p:sp>
        <p:nvSpPr>
          <p:cNvPr id="17" name="TextBox 16">
            <a:extLst>
              <a:ext uri="{FF2B5EF4-FFF2-40B4-BE49-F238E27FC236}">
                <a16:creationId xmlns:a16="http://schemas.microsoft.com/office/drawing/2014/main" id="{CEFB498D-3B9B-4745-A176-32E23571A325}"/>
              </a:ext>
            </a:extLst>
          </p:cNvPr>
          <p:cNvSpPr txBox="1"/>
          <p:nvPr/>
        </p:nvSpPr>
        <p:spPr>
          <a:xfrm>
            <a:off x="772998" y="6148397"/>
            <a:ext cx="10887960" cy="646331"/>
          </a:xfrm>
          <a:prstGeom prst="rect">
            <a:avLst/>
          </a:prstGeom>
          <a:noFill/>
        </p:spPr>
        <p:txBody>
          <a:bodyPr wrap="square" rtlCol="0">
            <a:spAutoFit/>
          </a:bodyPr>
          <a:lstStyle/>
          <a:p>
            <a:r>
              <a:rPr lang="en-US" sz="1200" dirty="0"/>
              <a:t>From:  “Ratings of municipalities,” European Rating Agency, </a:t>
            </a:r>
            <a:r>
              <a:rPr lang="en-US" sz="1200" dirty="0">
                <a:hlinkClick r:id="rId6"/>
              </a:rPr>
              <a:t>http://www.euroratings.co.uk/index.php?option=com_content&amp;view=article&amp;id=87:rating-municipalit&amp;catid=42:typy-ratingov&amp;Itemid=27&amp;lang=en</a:t>
            </a:r>
            <a:r>
              <a:rPr lang="en-US" sz="1200" dirty="0"/>
              <a:t>: “Why Credit Ratings Are Still Important,” </a:t>
            </a:r>
            <a:r>
              <a:rPr lang="en-US" sz="1200" dirty="0">
                <a:hlinkClick r:id="rId7"/>
              </a:rPr>
              <a:t>https://seekingalpha.com/article/228415-why-credit-ratings-are-still-important-in-determining-stock-valuation</a:t>
            </a:r>
            <a:r>
              <a:rPr lang="en-US" sz="1200" dirty="0"/>
              <a:t>. </a:t>
            </a:r>
          </a:p>
        </p:txBody>
      </p:sp>
    </p:spTree>
    <p:extLst>
      <p:ext uri="{BB962C8B-B14F-4D97-AF65-F5344CB8AC3E}">
        <p14:creationId xmlns:p14="http://schemas.microsoft.com/office/powerpoint/2010/main" val="17543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5CE8-1C45-4201-881A-EE0899BAA016}"/>
              </a:ext>
            </a:extLst>
          </p:cNvPr>
          <p:cNvSpPr>
            <a:spLocks noGrp="1"/>
          </p:cNvSpPr>
          <p:nvPr>
            <p:ph type="title"/>
          </p:nvPr>
        </p:nvSpPr>
        <p:spPr/>
        <p:txBody>
          <a:bodyPr/>
          <a:lstStyle/>
          <a:p>
            <a:r>
              <a:rPr lang="en-GB" dirty="0"/>
              <a:t>How do creditworthiness and access to finance intersect?</a:t>
            </a:r>
          </a:p>
        </p:txBody>
      </p:sp>
      <p:sp>
        <p:nvSpPr>
          <p:cNvPr id="5" name="Rectangle 16">
            <a:extLst>
              <a:ext uri="{FF2B5EF4-FFF2-40B4-BE49-F238E27FC236}">
                <a16:creationId xmlns:a16="http://schemas.microsoft.com/office/drawing/2014/main" id="{5C64E67F-1C2F-4E8D-A740-8F708C705450}"/>
              </a:ext>
            </a:extLst>
          </p:cNvPr>
          <p:cNvSpPr txBox="1">
            <a:spLocks noChangeArrowheads="1"/>
          </p:cNvSpPr>
          <p:nvPr/>
        </p:nvSpPr>
        <p:spPr>
          <a:xfrm>
            <a:off x="1210323" y="1900561"/>
            <a:ext cx="8839200" cy="53340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Infrastructure development requires multi-year plans aligned to high-level strategy and annual budgets</a:t>
            </a:r>
            <a:endParaRPr lang="en-US" altLang="en-US" dirty="0"/>
          </a:p>
        </p:txBody>
      </p:sp>
      <p:sp>
        <p:nvSpPr>
          <p:cNvPr id="6" name="Content Placeholder 2">
            <a:extLst>
              <a:ext uri="{FF2B5EF4-FFF2-40B4-BE49-F238E27FC236}">
                <a16:creationId xmlns:a16="http://schemas.microsoft.com/office/drawing/2014/main" id="{72F77769-FDB4-469E-B141-609BF97ED08B}"/>
              </a:ext>
            </a:extLst>
          </p:cNvPr>
          <p:cNvSpPr txBox="1">
            <a:spLocks/>
          </p:cNvSpPr>
          <p:nvPr/>
        </p:nvSpPr>
        <p:spPr>
          <a:xfrm>
            <a:off x="6444465" y="2577453"/>
            <a:ext cx="3951287" cy="911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altLang="en-US" sz="1800" dirty="0"/>
              <a:t>Water utilities set out a long-term vision and policies against which planning should be defined</a:t>
            </a:r>
          </a:p>
        </p:txBody>
      </p:sp>
      <p:graphicFrame>
        <p:nvGraphicFramePr>
          <p:cNvPr id="7" name="Diagram 6">
            <a:extLst>
              <a:ext uri="{FF2B5EF4-FFF2-40B4-BE49-F238E27FC236}">
                <a16:creationId xmlns:a16="http://schemas.microsoft.com/office/drawing/2014/main" id="{CC6BCC70-7398-4EF0-A8C7-7824029EA0FC}"/>
              </a:ext>
            </a:extLst>
          </p:cNvPr>
          <p:cNvGraphicFramePr/>
          <p:nvPr>
            <p:extLst>
              <p:ext uri="{D42A27DB-BD31-4B8C-83A1-F6EECF244321}">
                <p14:modId xmlns:p14="http://schemas.microsoft.com/office/powerpoint/2010/main" val="2964212378"/>
              </p:ext>
            </p:extLst>
          </p:nvPr>
        </p:nvGraphicFramePr>
        <p:xfrm>
          <a:off x="2013752" y="2525886"/>
          <a:ext cx="4216615" cy="3479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F31B14A-8EB7-410A-90F7-DFBA82B78F51}"/>
              </a:ext>
            </a:extLst>
          </p:cNvPr>
          <p:cNvSpPr txBox="1"/>
          <p:nvPr/>
        </p:nvSpPr>
        <p:spPr>
          <a:xfrm>
            <a:off x="6433352" y="3733748"/>
            <a:ext cx="3810000" cy="923330"/>
          </a:xfrm>
          <a:prstGeom prst="rect">
            <a:avLst/>
          </a:prstGeom>
          <a:noFill/>
        </p:spPr>
        <p:txBody>
          <a:bodyPr wrap="square" rtlCol="0">
            <a:spAutoFit/>
          </a:bodyPr>
          <a:lstStyle/>
          <a:p>
            <a:pPr marL="0" indent="0">
              <a:spcBef>
                <a:spcPts val="1200"/>
              </a:spcBef>
              <a:buNone/>
            </a:pPr>
            <a:r>
              <a:rPr lang="en-US" altLang="en-US" sz="1800" dirty="0"/>
              <a:t>Multi-year capital plans define each phase of implementation for longer term investments</a:t>
            </a:r>
            <a:endParaRPr lang="en-US" sz="3200" dirty="0"/>
          </a:p>
        </p:txBody>
      </p:sp>
      <p:sp>
        <p:nvSpPr>
          <p:cNvPr id="9" name="TextBox 8">
            <a:extLst>
              <a:ext uri="{FF2B5EF4-FFF2-40B4-BE49-F238E27FC236}">
                <a16:creationId xmlns:a16="http://schemas.microsoft.com/office/drawing/2014/main" id="{1A33A4D6-CE70-44EA-B507-FDB46153054B}"/>
              </a:ext>
            </a:extLst>
          </p:cNvPr>
          <p:cNvSpPr txBox="1"/>
          <p:nvPr/>
        </p:nvSpPr>
        <p:spPr>
          <a:xfrm>
            <a:off x="6433352" y="4858467"/>
            <a:ext cx="3581400" cy="923330"/>
          </a:xfrm>
          <a:prstGeom prst="rect">
            <a:avLst/>
          </a:prstGeom>
          <a:noFill/>
        </p:spPr>
        <p:txBody>
          <a:bodyPr wrap="square" rtlCol="0">
            <a:spAutoFit/>
          </a:bodyPr>
          <a:lstStyle/>
          <a:p>
            <a:r>
              <a:rPr lang="en-US" altLang="en-US" sz="1800" dirty="0"/>
              <a:t>Annual budgets incorporate the relevant activities and costs for a given year</a:t>
            </a:r>
          </a:p>
        </p:txBody>
      </p:sp>
      <p:sp>
        <p:nvSpPr>
          <p:cNvPr id="11" name="TextBox 10">
            <a:extLst>
              <a:ext uri="{FF2B5EF4-FFF2-40B4-BE49-F238E27FC236}">
                <a16:creationId xmlns:a16="http://schemas.microsoft.com/office/drawing/2014/main" id="{BB3B5527-19DE-4EAA-AAB4-9DB476793796}"/>
              </a:ext>
            </a:extLst>
          </p:cNvPr>
          <p:cNvSpPr txBox="1"/>
          <p:nvPr/>
        </p:nvSpPr>
        <p:spPr>
          <a:xfrm>
            <a:off x="838203" y="6096904"/>
            <a:ext cx="10515597" cy="461665"/>
          </a:xfrm>
          <a:prstGeom prst="rect">
            <a:avLst/>
          </a:prstGeom>
          <a:noFill/>
        </p:spPr>
        <p:txBody>
          <a:bodyPr wrap="square" rtlCol="0">
            <a:spAutoFit/>
          </a:bodyPr>
          <a:lstStyle/>
          <a:p>
            <a:r>
              <a:rPr lang="en-GB" sz="1200" dirty="0"/>
              <a:t>From </a:t>
            </a:r>
            <a:r>
              <a:rPr lang="en-US" sz="1200" dirty="0"/>
              <a:t>New Brunswick, </a:t>
            </a:r>
            <a:r>
              <a:rPr lang="en-US" sz="1200" i="1" dirty="0"/>
              <a:t>Long term strategic capital planning framework: Investing in infrastructure renewal, </a:t>
            </a:r>
            <a:r>
              <a:rPr lang="en-US" sz="1200" dirty="0"/>
              <a:t>(New Brunswick, 2016), </a:t>
            </a:r>
            <a:r>
              <a:rPr lang="en-US" sz="1200" i="1" dirty="0"/>
              <a:t> </a:t>
            </a:r>
            <a:r>
              <a:rPr lang="en-US" sz="1200" dirty="0">
                <a:hlinkClick r:id="rId7"/>
              </a:rPr>
              <a:t>http://www2.gnb.ca/content/dam/gnb/Departments/trans/pdf/en/Publications/LongTermStartegicCapitalPlanningFramework.pdf</a:t>
            </a:r>
            <a:r>
              <a:rPr lang="en-US" sz="1200" dirty="0"/>
              <a:t> </a:t>
            </a:r>
          </a:p>
        </p:txBody>
      </p:sp>
    </p:spTree>
    <p:extLst>
      <p:ext uri="{BB962C8B-B14F-4D97-AF65-F5344CB8AC3E}">
        <p14:creationId xmlns:p14="http://schemas.microsoft.com/office/powerpoint/2010/main" val="362991747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3364</Words>
  <Application>Microsoft Office PowerPoint</Application>
  <PresentationFormat>Widescreen</PresentationFormat>
  <Paragraphs>521</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System Font Regular</vt:lpstr>
      <vt:lpstr>Arial</vt:lpstr>
      <vt:lpstr>Calibri</vt:lpstr>
      <vt:lpstr>Century Gothic</vt:lpstr>
      <vt:lpstr>Century Schoolbook</vt:lpstr>
      <vt:lpstr>Courier New</vt:lpstr>
      <vt:lpstr>Wingdings</vt:lpstr>
      <vt:lpstr>Wingdings 2</vt:lpstr>
      <vt:lpstr>View</vt:lpstr>
      <vt:lpstr>Access to Finance and the Role of Financial Creditworthiness for Water Utilities</vt:lpstr>
      <vt:lpstr>Agenda</vt:lpstr>
      <vt:lpstr>Basic Terms</vt:lpstr>
      <vt:lpstr>Introducing Creditworthiness</vt:lpstr>
      <vt:lpstr>Credit Scores </vt:lpstr>
      <vt:lpstr>What is creditworthiness?</vt:lpstr>
      <vt:lpstr>How is creditworthiness measured?</vt:lpstr>
      <vt:lpstr>Why does creditworthiness matter?</vt:lpstr>
      <vt:lpstr>How do creditworthiness and access to finance intersect?</vt:lpstr>
      <vt:lpstr>How does creditworthiness impact the types of funding available?</vt:lpstr>
      <vt:lpstr>Credit-shy Utilities</vt:lpstr>
      <vt:lpstr>The importance of financial creditworthiness for water utilities</vt:lpstr>
      <vt:lpstr>The uniqueness of the water sector</vt:lpstr>
      <vt:lpstr>Water utility creditworthiness in Africa</vt:lpstr>
      <vt:lpstr>Assessing financial creditworthiness</vt:lpstr>
      <vt:lpstr>GCR Group Profile</vt:lpstr>
      <vt:lpstr>GCR approach to water utility credit rating</vt:lpstr>
      <vt:lpstr>GCR approach to water utility credit rating</vt:lpstr>
      <vt:lpstr>Elements of credit ratings: Overview</vt:lpstr>
      <vt:lpstr>Elements of credit ratings: Business profile</vt:lpstr>
      <vt:lpstr>Elements of credit ratings: Earnings performance</vt:lpstr>
      <vt:lpstr>Elements of credit ratings: Leverage and Capital</vt:lpstr>
      <vt:lpstr>Elements of credit ratings: Liquidity and Support</vt:lpstr>
      <vt:lpstr> GCR Rating Process Public and Private ratings process typically takes 6-8 weeks </vt:lpstr>
      <vt:lpstr>GCR Rating products</vt:lpstr>
      <vt:lpstr>Credit rating comparisons:  Kenyan Water Service Providers</vt:lpstr>
      <vt:lpstr>Credit rating comparisons:  National Water and  Sewerage Company Uganda</vt:lpstr>
      <vt:lpstr>Credit rating comparisons: Typical challenges</vt:lpstr>
      <vt:lpstr>Financial instruments and their dependence on creditworthiness</vt:lpstr>
      <vt:lpstr>Personal Credit Scores and Mortgage Rates </vt:lpstr>
      <vt:lpstr>Impact of credit ratings on access to capital</vt:lpstr>
      <vt:lpstr>Impact of credit ratings on financial instruments in the water sector</vt:lpstr>
      <vt:lpstr>Alternative financial instruments</vt:lpstr>
      <vt:lpstr>Thank you for your attention!</vt:lpstr>
      <vt:lpstr>Financing Facility for Emergency Pandemic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Finance and the Role of Financial Creditworthiness for Water Utilities</dc:title>
  <dc:creator>Thomas Butler</dc:creator>
  <cp:lastModifiedBy>Thomas Butler</cp:lastModifiedBy>
  <cp:revision>3</cp:revision>
  <dcterms:created xsi:type="dcterms:W3CDTF">2020-06-03T18:06:28Z</dcterms:created>
  <dcterms:modified xsi:type="dcterms:W3CDTF">2020-06-03T18:32:39Z</dcterms:modified>
</cp:coreProperties>
</file>